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82" r:id="rId1"/>
  </p:sldMasterIdLst>
  <p:notesMasterIdLst>
    <p:notesMasterId r:id="rId25"/>
  </p:notesMasterIdLst>
  <p:handoutMasterIdLst>
    <p:handoutMasterId r:id="rId26"/>
  </p:handoutMasterIdLst>
  <p:sldIdLst>
    <p:sldId id="382" r:id="rId2"/>
    <p:sldId id="323" r:id="rId3"/>
    <p:sldId id="368" r:id="rId4"/>
    <p:sldId id="337" r:id="rId5"/>
    <p:sldId id="404" r:id="rId6"/>
    <p:sldId id="408" r:id="rId7"/>
    <p:sldId id="406" r:id="rId8"/>
    <p:sldId id="407" r:id="rId9"/>
    <p:sldId id="402" r:id="rId10"/>
    <p:sldId id="403" r:id="rId11"/>
    <p:sldId id="393" r:id="rId12"/>
    <p:sldId id="411" r:id="rId13"/>
    <p:sldId id="412" r:id="rId14"/>
    <p:sldId id="413" r:id="rId15"/>
    <p:sldId id="414" r:id="rId16"/>
    <p:sldId id="415" r:id="rId17"/>
    <p:sldId id="416" r:id="rId18"/>
    <p:sldId id="419" r:id="rId19"/>
    <p:sldId id="376" r:id="rId20"/>
    <p:sldId id="396" r:id="rId21"/>
    <p:sldId id="381" r:id="rId22"/>
    <p:sldId id="410" r:id="rId23"/>
    <p:sldId id="409" r:id="rId24"/>
  </p:sldIdLst>
  <p:sldSz cx="9144000" cy="6858000" type="screen4x3"/>
  <p:notesSz cx="6834188" cy="9979025"/>
  <p:custDataLst>
    <p:tags r:id="rId27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b="1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200" b="1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200" b="1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200" b="1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CA0"/>
    <a:srgbClr val="FDF2AD"/>
    <a:srgbClr val="99CCFF"/>
    <a:srgbClr val="DDEEFF"/>
    <a:srgbClr val="FEF9D2"/>
    <a:srgbClr val="BC003F"/>
    <a:srgbClr val="990033"/>
    <a:srgbClr val="ED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9" autoAdjust="0"/>
    <p:restoredTop sz="94660"/>
  </p:normalViewPr>
  <p:slideViewPr>
    <p:cSldViewPr snapToGrid="0">
      <p:cViewPr varScale="1">
        <p:scale>
          <a:sx n="83" d="100"/>
          <a:sy n="83" d="100"/>
        </p:scale>
        <p:origin x="-4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6227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915" tIns="45958" rIns="91915" bIns="45958" numCol="1" anchor="t" anchorCtr="0" compatLnSpc="1">
            <a:prstTxWarp prst="textNoShape">
              <a:avLst/>
            </a:prstTxWarp>
          </a:bodyPr>
          <a:lstStyle>
            <a:lvl1pPr defTabSz="919163">
              <a:spcBef>
                <a:spcPct val="50000"/>
              </a:spcBef>
              <a:defRPr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 bwMode="auto">
          <a:xfrm>
            <a:off x="3870325" y="0"/>
            <a:ext cx="296227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915" tIns="45958" rIns="91915" bIns="45958" numCol="1" anchor="t" anchorCtr="0" compatLnSpc="1">
            <a:prstTxWarp prst="textNoShape">
              <a:avLst/>
            </a:prstTxWarp>
          </a:bodyPr>
          <a:lstStyle>
            <a:lvl1pPr algn="r" defTabSz="919163">
              <a:spcBef>
                <a:spcPct val="50000"/>
              </a:spcBef>
              <a:defRPr/>
            </a:lvl1pPr>
          </a:lstStyle>
          <a:p>
            <a:fld id="{8A7E4E70-D3C7-47C6-B4BC-EAAF5E56EBE2}" type="datetimeFigureOut">
              <a:rPr lang="ru-RU"/>
              <a:pPr/>
              <a:t>29.10.2013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 bwMode="auto">
          <a:xfrm>
            <a:off x="0" y="9477375"/>
            <a:ext cx="296227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915" tIns="45958" rIns="91915" bIns="45958" numCol="1" anchor="b" anchorCtr="0" compatLnSpc="1">
            <a:prstTxWarp prst="textNoShape">
              <a:avLst/>
            </a:prstTxWarp>
          </a:bodyPr>
          <a:lstStyle>
            <a:lvl1pPr defTabSz="919163">
              <a:spcBef>
                <a:spcPct val="50000"/>
              </a:spcBef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 bwMode="auto">
          <a:xfrm>
            <a:off x="3870325" y="9477375"/>
            <a:ext cx="296227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915" tIns="45958" rIns="91915" bIns="45958" numCol="1" anchor="b" anchorCtr="0" compatLnSpc="1">
            <a:prstTxWarp prst="textNoShape">
              <a:avLst/>
            </a:prstTxWarp>
          </a:bodyPr>
          <a:lstStyle>
            <a:lvl1pPr algn="r" defTabSz="919163">
              <a:spcBef>
                <a:spcPct val="50000"/>
              </a:spcBef>
              <a:defRPr/>
            </a:lvl1pPr>
          </a:lstStyle>
          <a:p>
            <a:fld id="{DDB1F503-713C-4BBF-828F-2D5E442A9E2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81766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6227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915" tIns="45957" rIns="91915" bIns="45957" numCol="1" anchor="t" anchorCtr="0" compatLnSpc="1">
            <a:prstTxWarp prst="textNoShape">
              <a:avLst/>
            </a:prstTxWarp>
          </a:bodyPr>
          <a:lstStyle>
            <a:lvl1pPr defTabSz="917575">
              <a:defRPr b="0"/>
            </a:lvl1pPr>
          </a:lstStyle>
          <a:p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70325" y="0"/>
            <a:ext cx="296227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915" tIns="45957" rIns="91915" bIns="45957" numCol="1" anchor="t" anchorCtr="0" compatLnSpc="1">
            <a:prstTxWarp prst="textNoShape">
              <a:avLst/>
            </a:prstTxWarp>
          </a:bodyPr>
          <a:lstStyle>
            <a:lvl1pPr algn="r" defTabSz="917575">
              <a:defRPr b="0"/>
            </a:lvl1pPr>
          </a:lstStyle>
          <a:p>
            <a:endParaRPr lang="ru-RU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2338" y="747713"/>
            <a:ext cx="4989512" cy="3741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2625" y="4740275"/>
            <a:ext cx="5468938" cy="449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915" tIns="45957" rIns="91915" bIns="4595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77375"/>
            <a:ext cx="296227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915" tIns="45957" rIns="91915" bIns="45957" numCol="1" anchor="b" anchorCtr="0" compatLnSpc="1">
            <a:prstTxWarp prst="textNoShape">
              <a:avLst/>
            </a:prstTxWarp>
          </a:bodyPr>
          <a:lstStyle>
            <a:lvl1pPr defTabSz="917575">
              <a:defRPr b="0"/>
            </a:lvl1pPr>
          </a:lstStyle>
          <a:p>
            <a:endParaRPr lang="ru-RU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70325" y="9477375"/>
            <a:ext cx="296227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915" tIns="45957" rIns="91915" bIns="45957" numCol="1" anchor="b" anchorCtr="0" compatLnSpc="1">
            <a:prstTxWarp prst="textNoShape">
              <a:avLst/>
            </a:prstTxWarp>
          </a:bodyPr>
          <a:lstStyle>
            <a:lvl1pPr algn="r" defTabSz="917575">
              <a:defRPr b="0"/>
            </a:lvl1pPr>
          </a:lstStyle>
          <a:p>
            <a:fld id="{D111A7F3-D194-4863-9F74-DA586D7F315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58205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8B8B44A-CC42-4CF5-8B87-3DCD2D4D3ED0}" type="slidenum">
              <a:rPr lang="ru-RU"/>
              <a:pPr/>
              <a:t>1</a:t>
            </a:fld>
            <a:endParaRPr lang="ru-RU"/>
          </a:p>
        </p:txBody>
      </p:sp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6388" name="Номер слайда 3"/>
          <p:cNvSpPr txBox="1">
            <a:spLocks noGrp="1"/>
          </p:cNvSpPr>
          <p:nvPr/>
        </p:nvSpPr>
        <p:spPr bwMode="auto">
          <a:xfrm>
            <a:off x="3870325" y="9477375"/>
            <a:ext cx="296227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915" tIns="45957" rIns="91915" bIns="45957" anchor="b"/>
          <a:lstStyle/>
          <a:p>
            <a:pPr algn="r" defTabSz="917575"/>
            <a:fld id="{410B3165-714C-46F2-A4C5-91DDD8394A23}" type="slidenum">
              <a:rPr lang="ru-RU" b="0"/>
              <a:pPr algn="r" defTabSz="917575"/>
              <a:t>1</a:t>
            </a:fld>
            <a:endParaRPr lang="ru-RU" b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>
          <a:xfrm>
            <a:off x="684213" y="4740275"/>
            <a:ext cx="5468937" cy="4491038"/>
          </a:xfrm>
        </p:spPr>
        <p:txBody>
          <a:bodyPr tIns="45958" bIns="45958"/>
          <a:lstStyle/>
          <a:p>
            <a:endParaRPr lang="ru-RU" smtClean="0"/>
          </a:p>
        </p:txBody>
      </p:sp>
      <p:sp>
        <p:nvSpPr>
          <p:cNvPr id="39940" name="Номер слайда 3"/>
          <p:cNvSpPr txBox="1">
            <a:spLocks noGrp="1"/>
          </p:cNvSpPr>
          <p:nvPr/>
        </p:nvSpPr>
        <p:spPr bwMode="auto">
          <a:xfrm>
            <a:off x="3870325" y="9477375"/>
            <a:ext cx="296227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915" tIns="45958" rIns="91915" bIns="45958" anchor="b"/>
          <a:lstStyle/>
          <a:p>
            <a:pPr algn="r" defTabSz="919163"/>
            <a:fld id="{275ADDFA-615C-4C7C-87B9-A452E61E29D6}" type="slidenum">
              <a:rPr lang="en-US" b="0"/>
              <a:pPr algn="r" defTabSz="919163"/>
              <a:t>14</a:t>
            </a:fld>
            <a:endParaRPr lang="en-US" b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22338" y="747713"/>
            <a:ext cx="4991100" cy="3743325"/>
          </a:xfrm>
          <a:ln/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>
          <a:xfrm>
            <a:off x="684213" y="4740275"/>
            <a:ext cx="5467350" cy="4491038"/>
          </a:xfrm>
          <a:ln/>
        </p:spPr>
        <p:txBody>
          <a:bodyPr lIns="91438" tIns="45719" rIns="91438" bIns="45719"/>
          <a:lstStyle/>
          <a:p>
            <a:endParaRPr lang="ru-RU" smtClean="0"/>
          </a:p>
        </p:txBody>
      </p:sp>
      <p:sp>
        <p:nvSpPr>
          <p:cNvPr id="32772" name="Номер слайда 3"/>
          <p:cNvSpPr txBox="1">
            <a:spLocks noGrp="1"/>
          </p:cNvSpPr>
          <p:nvPr/>
        </p:nvSpPr>
        <p:spPr bwMode="auto">
          <a:xfrm>
            <a:off x="3871913" y="9478963"/>
            <a:ext cx="2960687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 anchor="b"/>
          <a:lstStyle/>
          <a:p>
            <a:pPr algn="r"/>
            <a:fld id="{2A1688FF-C17F-4E38-92BF-89ACBC2EB6ED}" type="slidenum">
              <a:rPr lang="ru-RU" b="0"/>
              <a:pPr algn="r"/>
              <a:t>23</a:t>
            </a:fld>
            <a:endParaRPr lang="ru-RU" b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5FDF9-4031-4FFB-BA07-EA3CD435D3AA}" type="datetime1">
              <a:rPr lang="en-US"/>
              <a:pPr>
                <a:defRPr/>
              </a:pPr>
              <a:t>10/29/2013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23A1D0-2CD8-4581-AA99-1B0DCF7F67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DA99A9-060E-42B4-BDBE-7395EE07381D}" type="datetime1">
              <a:rPr lang="en-US"/>
              <a:pPr>
                <a:defRPr/>
              </a:pPr>
              <a:t>10/29/2013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8FF41-0371-40E8-B0AD-B2D7B96302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CFDC0D-58E4-44C2-A88A-2CDB7E86769C}" type="datetime1">
              <a:rPr lang="en-US"/>
              <a:pPr>
                <a:defRPr/>
              </a:pPr>
              <a:t>10/29/2013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A11EE-9DFF-4A68-96C1-D09CE3EB75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D00E09-8323-43EA-BD10-DB693F454706}" type="datetime1">
              <a:rPr lang="en-US"/>
              <a:pPr>
                <a:defRPr/>
              </a:pPr>
              <a:t>10/29/2013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E7025-8FA0-4C1D-8863-B756FD0AE6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9F2E08-5926-4F20-82F8-2DA728FA33CF}" type="datetime1">
              <a:rPr lang="en-US"/>
              <a:pPr>
                <a:defRPr/>
              </a:pPr>
              <a:t>10/29/2013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1652E-098B-47D2-BF6F-5B9E48109D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A1C962-52A5-4CD9-A504-A1F10FF8185D}" type="datetime1">
              <a:rPr lang="en-US"/>
              <a:pPr>
                <a:defRPr/>
              </a:pPr>
              <a:t>10/29/2013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30A9B2-4E1F-4CEE-B046-A2F37B2252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0B9F5-E7FF-4033-B224-3D9156CB3E10}" type="datetime1">
              <a:rPr lang="en-US"/>
              <a:pPr>
                <a:defRPr/>
              </a:pPr>
              <a:t>10/29/2013</a:t>
            </a:fld>
            <a:endParaRPr 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0E215-3BE4-4157-83E3-CCEDA52AF9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F34E7-D5D0-423D-867D-831C7AA584D4}" type="datetime1">
              <a:rPr lang="en-US"/>
              <a:pPr>
                <a:defRPr/>
              </a:pPr>
              <a:t>10/29/2013</a:t>
            </a:fld>
            <a:endParaRPr 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44057E-D8EF-4278-BBA5-8E1A4FF967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D66E1-66D0-4F0B-BBC3-58ABD873DCCD}" type="datetime1">
              <a:rPr lang="en-US"/>
              <a:pPr>
                <a:defRPr/>
              </a:pPr>
              <a:t>10/29/2013</a:t>
            </a:fld>
            <a:endParaRPr 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484305-6831-41EF-ADB9-4D8185F0EA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59AF0-3BD1-45A7-B827-D98249372A3E}" type="datetime1">
              <a:rPr lang="en-US"/>
              <a:pPr>
                <a:defRPr/>
              </a:pPr>
              <a:t>10/29/2013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32170D-71E5-4E5E-8D56-FB90E6C48B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80D93B-73A5-4BE6-AF53-D0DAE6CC7EE6}" type="datetime1">
              <a:rPr lang="en-US"/>
              <a:pPr>
                <a:defRPr/>
              </a:pPr>
              <a:t>10/29/2013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553CB-7786-4B06-98FD-F8F93741E9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spcBef>
                <a:spcPct val="50000"/>
              </a:spcBef>
              <a:defRPr sz="120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08013D4C-2C6A-4957-9477-72A5CCB5E345}" type="datetime1">
              <a:rPr lang="en-US"/>
              <a:pPr>
                <a:defRPr/>
              </a:pPr>
              <a:t>10/29/2013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spcBef>
                <a:spcPct val="50000"/>
              </a:spcBef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spcBef>
                <a:spcPct val="50000"/>
              </a:spcBef>
              <a:defRPr sz="120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04485A63-C647-4B25-BEA9-107F8E689E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3" r:id="rId2"/>
    <p:sldLayoutId id="2147483792" r:id="rId3"/>
    <p:sldLayoutId id="2147483791" r:id="rId4"/>
    <p:sldLayoutId id="2147483790" r:id="rId5"/>
    <p:sldLayoutId id="2147483789" r:id="rId6"/>
    <p:sldLayoutId id="2147483788" r:id="rId7"/>
    <p:sldLayoutId id="2147483787" r:id="rId8"/>
    <p:sldLayoutId id="2147483786" r:id="rId9"/>
    <p:sldLayoutId id="2147483785" r:id="rId10"/>
    <p:sldLayoutId id="2147483784" r:id="rId11"/>
  </p:sldLayoutIdLst>
  <p:transition>
    <p:split orient="vert"/>
  </p:transition>
  <p:timing>
    <p:tnLst>
      <p:par>
        <p:cTn id="1" dur="indefinite" restart="never" nodeType="tmRoot"/>
      </p:par>
    </p:tnLst>
  </p:timing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30.png"/><Relationship Id="rId18" Type="http://schemas.openxmlformats.org/officeDocument/2006/relationships/image" Target="../media/image35.png"/><Relationship Id="rId3" Type="http://schemas.openxmlformats.org/officeDocument/2006/relationships/image" Target="../media/image16.png"/><Relationship Id="rId7" Type="http://schemas.openxmlformats.org/officeDocument/2006/relationships/image" Target="../media/image26.png"/><Relationship Id="rId12" Type="http://schemas.openxmlformats.org/officeDocument/2006/relationships/image" Target="../media/image29.png"/><Relationship Id="rId17" Type="http://schemas.openxmlformats.org/officeDocument/2006/relationships/image" Target="../media/image34.png"/><Relationship Id="rId2" Type="http://schemas.openxmlformats.org/officeDocument/2006/relationships/image" Target="../media/image22.jpeg"/><Relationship Id="rId16" Type="http://schemas.openxmlformats.org/officeDocument/2006/relationships/image" Target="../media/image33.jpeg"/><Relationship Id="rId20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11" Type="http://schemas.openxmlformats.org/officeDocument/2006/relationships/image" Target="../media/image28.png"/><Relationship Id="rId5" Type="http://schemas.openxmlformats.org/officeDocument/2006/relationships/image" Target="../media/image24.png"/><Relationship Id="rId15" Type="http://schemas.openxmlformats.org/officeDocument/2006/relationships/image" Target="../media/image32.png"/><Relationship Id="rId10" Type="http://schemas.openxmlformats.org/officeDocument/2006/relationships/image" Target="../media/image6.png"/><Relationship Id="rId19" Type="http://schemas.openxmlformats.org/officeDocument/2006/relationships/image" Target="../media/image36.png"/><Relationship Id="rId4" Type="http://schemas.openxmlformats.org/officeDocument/2006/relationships/image" Target="../media/image23.jpeg"/><Relationship Id="rId9" Type="http://schemas.openxmlformats.org/officeDocument/2006/relationships/image" Target="../media/image27.png"/><Relationship Id="rId1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9.jpeg"/><Relationship Id="rId7" Type="http://schemas.openxmlformats.org/officeDocument/2006/relationships/image" Target="../media/image7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10" Type="http://schemas.openxmlformats.org/officeDocument/2006/relationships/image" Target="../media/image44.jpeg"/><Relationship Id="rId4" Type="http://schemas.openxmlformats.org/officeDocument/2006/relationships/image" Target="../media/image40.png"/><Relationship Id="rId9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10"/>
          <p:cNvSpPr>
            <a:spLocks noGrp="1" noChangeArrowheads="1"/>
          </p:cNvSpPr>
          <p:nvPr>
            <p:ph type="ctrTitle"/>
          </p:nvPr>
        </p:nvSpPr>
        <p:spPr>
          <a:xfrm>
            <a:off x="422275" y="2263775"/>
            <a:ext cx="8320088" cy="1816100"/>
          </a:xfrm>
          <a:effectLst>
            <a:outerShdw blurRad="50800" dist="38100" dir="5400000" algn="t" rotWithShape="0">
              <a:schemeClr val="tx1">
                <a:alpha val="40000"/>
              </a:schemeClr>
            </a:outerShdw>
          </a:effectLst>
        </p:spPr>
        <p:txBody>
          <a:bodyPr rtlCol="0">
            <a:noAutofit/>
          </a:bodyPr>
          <a:lstStyle/>
          <a:p>
            <a:pPr marL="182880" fontAlgn="auto"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3CA0"/>
                </a:solidFill>
              </a:rPr>
              <a:t>Основные </a:t>
            </a:r>
            <a:r>
              <a:rPr lang="ru-RU" sz="2800" b="1" dirty="0" smtClean="0">
                <a:solidFill>
                  <a:srgbClr val="003CA0"/>
                </a:solidFill>
              </a:rPr>
              <a:t>направления развития </a:t>
            </a:r>
            <a:br>
              <a:rPr lang="ru-RU" sz="2800" b="1" dirty="0" smtClean="0">
                <a:solidFill>
                  <a:srgbClr val="003CA0"/>
                </a:solidFill>
              </a:rPr>
            </a:br>
            <a:r>
              <a:rPr lang="ru-RU" sz="2800" b="1" dirty="0" smtClean="0">
                <a:solidFill>
                  <a:srgbClr val="003CA0"/>
                </a:solidFill>
              </a:rPr>
              <a:t>системы нормативно-технического </a:t>
            </a:r>
            <a:r>
              <a:rPr lang="ru-RU" sz="2800" b="1" dirty="0">
                <a:solidFill>
                  <a:srgbClr val="003CA0"/>
                </a:solidFill>
              </a:rPr>
              <a:t>обеспечения </a:t>
            </a:r>
            <a:br>
              <a:rPr lang="ru-RU" sz="2800" b="1" dirty="0">
                <a:solidFill>
                  <a:srgbClr val="003CA0"/>
                </a:solidFill>
              </a:rPr>
            </a:br>
            <a:r>
              <a:rPr lang="ru-RU" sz="2800" b="1" dirty="0">
                <a:solidFill>
                  <a:srgbClr val="003CA0"/>
                </a:solidFill>
              </a:rPr>
              <a:t>в электроэнергетике</a:t>
            </a:r>
            <a:endParaRPr lang="ru-RU" sz="1800" dirty="0" smtClean="0">
              <a:solidFill>
                <a:srgbClr val="003CA0"/>
              </a:solidFill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758950" y="5967413"/>
            <a:ext cx="5637213" cy="77628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dirty="0" smtClean="0"/>
              <a:t>29-31 октября 2013 г.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dirty="0"/>
              <a:t>г</a:t>
            </a:r>
            <a:r>
              <a:rPr lang="ru-RU" sz="2000" b="1" dirty="0" smtClean="0"/>
              <a:t>. Москва</a:t>
            </a:r>
            <a:endParaRPr lang="ru-RU" sz="2000" b="1" dirty="0"/>
          </a:p>
        </p:txBody>
      </p:sp>
      <p:sp>
        <p:nvSpPr>
          <p:cNvPr id="15363" name="Line 13"/>
          <p:cNvSpPr>
            <a:spLocks noChangeShapeType="1"/>
          </p:cNvSpPr>
          <p:nvPr/>
        </p:nvSpPr>
        <p:spPr bwMode="auto">
          <a:xfrm>
            <a:off x="2508250" y="5864225"/>
            <a:ext cx="4410075" cy="0"/>
          </a:xfrm>
          <a:prstGeom prst="line">
            <a:avLst/>
          </a:prstGeom>
          <a:noFill/>
          <a:ln w="38100">
            <a:solidFill>
              <a:srgbClr val="003CA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5364" name="Прямоугольник 2"/>
          <p:cNvSpPr>
            <a:spLocks noChangeArrowheads="1"/>
          </p:cNvSpPr>
          <p:nvPr/>
        </p:nvSpPr>
        <p:spPr bwMode="auto">
          <a:xfrm>
            <a:off x="3784600" y="4170363"/>
            <a:ext cx="5272088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i="1"/>
              <a:t>ЗАЖИГАЛКИН А.В., </a:t>
            </a:r>
            <a:br>
              <a:rPr lang="ru-RU" sz="1800" i="1"/>
            </a:br>
            <a:r>
              <a:rPr lang="ru-RU" sz="1400" i="1"/>
              <a:t>заместитель Руководителя Федерального агентства </a:t>
            </a:r>
            <a:br>
              <a:rPr lang="ru-RU" sz="1400" i="1"/>
            </a:br>
            <a:r>
              <a:rPr lang="ru-RU" sz="1400" i="1"/>
              <a:t>по техническому регулированию и метрологии</a:t>
            </a:r>
            <a:endParaRPr lang="en-US" sz="1400" i="1"/>
          </a:p>
        </p:txBody>
      </p:sp>
      <p:sp>
        <p:nvSpPr>
          <p:cNvPr id="15365" name="Прямоугольник 3"/>
          <p:cNvSpPr>
            <a:spLocks noChangeArrowheads="1"/>
          </p:cNvSpPr>
          <p:nvPr/>
        </p:nvSpPr>
        <p:spPr bwMode="auto">
          <a:xfrm>
            <a:off x="1912938" y="247650"/>
            <a:ext cx="6967537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800"/>
              <a:t/>
            </a:r>
            <a:br>
              <a:rPr lang="ru-RU" sz="1800"/>
            </a:br>
            <a:r>
              <a:rPr lang="ru-RU" sz="1800"/>
              <a:t>Международный энергетический форум </a:t>
            </a:r>
            <a:br>
              <a:rPr lang="ru-RU" sz="1800"/>
            </a:br>
            <a:r>
              <a:rPr lang="ru-RU" sz="1800"/>
              <a:t>«Электросетевой комплекс. Инновации. Развитие 2013»</a:t>
            </a:r>
            <a:endParaRPr lang="ru-RU" sz="1800">
              <a:solidFill>
                <a:srgbClr val="003CA0"/>
              </a:solidFill>
            </a:endParaRPr>
          </a:p>
        </p:txBody>
      </p:sp>
      <p:pic>
        <p:nvPicPr>
          <p:cNvPr id="153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4638" y="300038"/>
            <a:ext cx="163830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27500" y="1508125"/>
            <a:ext cx="113982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9" name="Picture 88"/>
          <p:cNvPicPr>
            <a:picLocks noChangeAspect="1" noChangeArrowheads="1"/>
          </p:cNvPicPr>
          <p:nvPr/>
        </p:nvPicPr>
        <p:blipFill>
          <a:blip r:embed="rId5"/>
          <a:srcRect l="9937" t="6186" r="6624" b="7733"/>
          <a:stretch>
            <a:fillRect/>
          </a:stretch>
        </p:blipFill>
        <p:spPr bwMode="auto">
          <a:xfrm>
            <a:off x="0" y="4437063"/>
            <a:ext cx="2195513" cy="242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 sz="quarter" idx="4294967295"/>
          </p:nvPr>
        </p:nvSpPr>
        <p:spPr>
          <a:xfrm>
            <a:off x="0" y="76200"/>
            <a:ext cx="8896350" cy="638175"/>
          </a:xfrm>
        </p:spPr>
        <p:txBody>
          <a:bodyPr rtlCol="0" anchor="t">
            <a:noAutofit/>
          </a:bodyPr>
          <a:lstStyle/>
          <a:p>
            <a:pPr marL="45720">
              <a:defRPr/>
            </a:pPr>
            <a:r>
              <a:rPr lang="ru-RU" sz="2400" b="1" dirty="0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 взаимодействия с ТК </a:t>
            </a:r>
            <a:r>
              <a:rPr lang="ru-RU" sz="2400" b="1" dirty="0" err="1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Росстандарта</a:t>
            </a:r>
            <a:endParaRPr lang="ru-RU" sz="2400" b="1" dirty="0">
              <a:solidFill>
                <a:srgbClr val="003C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578" name="Объект 2"/>
          <p:cNvSpPr>
            <a:spLocks/>
          </p:cNvSpPr>
          <p:nvPr/>
        </p:nvSpPr>
        <p:spPr bwMode="auto">
          <a:xfrm>
            <a:off x="179388" y="733425"/>
            <a:ext cx="8796337" cy="577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69875" indent="-269875">
              <a:spcAft>
                <a:spcPts val="100"/>
              </a:spcAft>
              <a:buClr>
                <a:srgbClr val="003CA0"/>
              </a:buClr>
              <a:buFont typeface="Arial" charset="0"/>
              <a:buChar char="■"/>
            </a:pPr>
            <a:r>
              <a:rPr lang="ru-RU" sz="1600" dirty="0">
                <a:solidFill>
                  <a:srgbClr val="003CA0"/>
                </a:solidFill>
              </a:rPr>
              <a:t>ТК 007 «Системная надежность в электроэнергетике»</a:t>
            </a:r>
          </a:p>
          <a:p>
            <a:pPr marL="719138" lvl="1" indent="-269875">
              <a:spcAft>
                <a:spcPts val="100"/>
              </a:spcAft>
              <a:buClr>
                <a:srgbClr val="95642F"/>
              </a:buClr>
              <a:buSzPct val="85000"/>
              <a:buFontTx/>
              <a:buChar char="o"/>
            </a:pPr>
            <a:r>
              <a:rPr lang="ru-RU" dirty="0"/>
              <a:t>Секретариат в ОАО «ЭНИН», создан в 2006, актуализация в 2012 г.</a:t>
            </a:r>
          </a:p>
          <a:p>
            <a:pPr marL="269875" indent="-269875">
              <a:spcAft>
                <a:spcPts val="100"/>
              </a:spcAft>
              <a:buClr>
                <a:srgbClr val="003CA0"/>
              </a:buClr>
              <a:buFont typeface="Arial" charset="0"/>
              <a:buChar char="■"/>
            </a:pPr>
            <a:r>
              <a:rPr lang="ru-RU" sz="1600" dirty="0">
                <a:solidFill>
                  <a:srgbClr val="003CA0"/>
                </a:solidFill>
              </a:rPr>
              <a:t>ТК 016 «Электроэнергетика»</a:t>
            </a:r>
            <a:endParaRPr lang="en-US" sz="1600" dirty="0">
              <a:solidFill>
                <a:srgbClr val="003CA0"/>
              </a:solidFill>
            </a:endParaRPr>
          </a:p>
          <a:p>
            <a:pPr marL="719138" lvl="1" indent="-269875">
              <a:spcAft>
                <a:spcPts val="100"/>
              </a:spcAft>
              <a:buClr>
                <a:srgbClr val="95642F"/>
              </a:buClr>
              <a:buSzPct val="85000"/>
              <a:buFontTx/>
              <a:buChar char="o"/>
            </a:pPr>
            <a:r>
              <a:rPr lang="ru-RU" dirty="0"/>
              <a:t>Секретариат в НП «ИНВЭЛ», создан в 2006 г., актуализация в 2012 г.</a:t>
            </a:r>
          </a:p>
          <a:p>
            <a:pPr marL="269875" indent="-269875">
              <a:spcAft>
                <a:spcPts val="100"/>
              </a:spcAft>
              <a:buClr>
                <a:srgbClr val="003CA0"/>
              </a:buClr>
              <a:buFont typeface="Arial" charset="0"/>
              <a:buChar char="■"/>
            </a:pPr>
            <a:r>
              <a:rPr lang="ru-RU" sz="1600" dirty="0">
                <a:solidFill>
                  <a:srgbClr val="003CA0"/>
                </a:solidFill>
              </a:rPr>
              <a:t>ТК 030 «Электромагнитная совместимость технических средств» </a:t>
            </a:r>
          </a:p>
          <a:p>
            <a:pPr marL="719138" lvl="1" indent="-269875">
              <a:spcAft>
                <a:spcPts val="100"/>
              </a:spcAft>
              <a:buClr>
                <a:srgbClr val="95642F"/>
              </a:buClr>
              <a:buSzPct val="85000"/>
              <a:buFontTx/>
              <a:buChar char="o"/>
            </a:pPr>
            <a:r>
              <a:rPr lang="ru-RU" dirty="0"/>
              <a:t>Секретариат в ЗАО Научно-испытательный центр "САМТЭС«, создан в 2004 г.</a:t>
            </a:r>
          </a:p>
          <a:p>
            <a:pPr marL="269875" indent="-269875">
              <a:spcAft>
                <a:spcPts val="100"/>
              </a:spcAft>
              <a:buClr>
                <a:srgbClr val="003CA0"/>
              </a:buClr>
              <a:buFont typeface="Arial" charset="0"/>
              <a:buChar char="■"/>
            </a:pPr>
            <a:r>
              <a:rPr lang="ru-RU" sz="1600" dirty="0">
                <a:solidFill>
                  <a:srgbClr val="003CA0"/>
                </a:solidFill>
              </a:rPr>
              <a:t>ТК 037 «Электрооборудование для передачи, преобразования и распределения электроэнергии»</a:t>
            </a:r>
          </a:p>
          <a:p>
            <a:pPr marL="719138" lvl="1" indent="-269875">
              <a:spcAft>
                <a:spcPts val="100"/>
              </a:spcAft>
              <a:buClr>
                <a:srgbClr val="95642F"/>
              </a:buClr>
              <a:buSzPct val="85000"/>
              <a:buFontTx/>
              <a:buChar char="o"/>
            </a:pPr>
            <a:r>
              <a:rPr lang="ru-RU" dirty="0"/>
              <a:t>Секретариат в ФГУП ВЭИ, создан в 1999 г., актуализация в 2008 г.</a:t>
            </a:r>
          </a:p>
          <a:p>
            <a:pPr marL="269875" indent="-269875">
              <a:spcAft>
                <a:spcPts val="100"/>
              </a:spcAft>
              <a:buClr>
                <a:srgbClr val="003CA0"/>
              </a:buClr>
              <a:buFont typeface="Arial" charset="0"/>
              <a:buChar char="■"/>
            </a:pPr>
            <a:r>
              <a:rPr lang="ru-RU" sz="1600" dirty="0">
                <a:solidFill>
                  <a:srgbClr val="003CA0"/>
                </a:solidFill>
              </a:rPr>
              <a:t>ТК 039 «Энергосбережение, энергетическая эффективность, </a:t>
            </a:r>
            <a:r>
              <a:rPr lang="ru-RU" sz="1600" dirty="0" err="1">
                <a:solidFill>
                  <a:srgbClr val="003CA0"/>
                </a:solidFill>
              </a:rPr>
              <a:t>энергоменеджмент</a:t>
            </a:r>
            <a:r>
              <a:rPr lang="ru-RU" sz="1600" dirty="0">
                <a:solidFill>
                  <a:srgbClr val="003CA0"/>
                </a:solidFill>
              </a:rPr>
              <a:t>»</a:t>
            </a:r>
          </a:p>
          <a:p>
            <a:pPr marL="719138" lvl="1" indent="-269875">
              <a:spcAft>
                <a:spcPts val="100"/>
              </a:spcAft>
              <a:buClr>
                <a:srgbClr val="95642F"/>
              </a:buClr>
              <a:buSzPct val="85000"/>
              <a:buFontTx/>
              <a:buChar char="o"/>
            </a:pPr>
            <a:r>
              <a:rPr lang="ru-RU" dirty="0"/>
              <a:t>Секретариат в ФГУП «ВНИИНМАШ», создан в 2009 г., актуализация в 2011 г.</a:t>
            </a:r>
          </a:p>
          <a:p>
            <a:pPr marL="269875" indent="-269875">
              <a:spcAft>
                <a:spcPts val="100"/>
              </a:spcAft>
              <a:buClr>
                <a:srgbClr val="003CA0"/>
              </a:buClr>
              <a:buFont typeface="Arial" charset="0"/>
              <a:buChar char="■"/>
            </a:pPr>
            <a:r>
              <a:rPr lang="ru-RU" sz="1600" dirty="0">
                <a:solidFill>
                  <a:srgbClr val="003CA0"/>
                </a:solidFill>
              </a:rPr>
              <a:t>ТК 046 «Кабельные изделия»</a:t>
            </a:r>
          </a:p>
          <a:p>
            <a:pPr marL="719138" lvl="1" indent="-269875">
              <a:spcAft>
                <a:spcPts val="100"/>
              </a:spcAft>
              <a:buClr>
                <a:srgbClr val="95642F"/>
              </a:buClr>
              <a:buSzPct val="85000"/>
              <a:buFontTx/>
              <a:buChar char="o"/>
            </a:pPr>
            <a:r>
              <a:rPr lang="ru-RU" dirty="0"/>
              <a:t>Секретариат в ОАО «ВНИИКП», создан в 1999 г., актуализация в 2008 г.</a:t>
            </a:r>
          </a:p>
          <a:p>
            <a:pPr marL="269875" indent="-269875">
              <a:spcAft>
                <a:spcPts val="100"/>
              </a:spcAft>
              <a:buClr>
                <a:srgbClr val="003CA0"/>
              </a:buClr>
              <a:buFont typeface="Arial" charset="0"/>
              <a:buChar char="■"/>
            </a:pPr>
            <a:r>
              <a:rPr lang="ru-RU" sz="1600" dirty="0">
                <a:solidFill>
                  <a:srgbClr val="003CA0"/>
                </a:solidFill>
              </a:rPr>
              <a:t>ТК 244 «Оборудование энергетическое стационарное»</a:t>
            </a:r>
          </a:p>
          <a:p>
            <a:pPr marL="719138" lvl="1" indent="-269875">
              <a:spcAft>
                <a:spcPts val="100"/>
              </a:spcAft>
              <a:buClr>
                <a:srgbClr val="95642F"/>
              </a:buClr>
              <a:buSzPct val="85000"/>
              <a:buFontTx/>
              <a:buChar char="o"/>
            </a:pPr>
            <a:r>
              <a:rPr lang="ru-RU" dirty="0"/>
              <a:t>Секретариат в ОАО «</a:t>
            </a:r>
            <a:r>
              <a:rPr lang="ru-RU" dirty="0" err="1"/>
              <a:t>ЭМАльянс</a:t>
            </a:r>
            <a:r>
              <a:rPr lang="ru-RU" dirty="0"/>
              <a:t>», создан в 2000 г.,  актуализация в 2011 г.</a:t>
            </a:r>
          </a:p>
          <a:p>
            <a:pPr marL="269875" indent="-269875">
              <a:spcAft>
                <a:spcPts val="100"/>
              </a:spcAft>
              <a:buClr>
                <a:srgbClr val="003CA0"/>
              </a:buClr>
              <a:buFont typeface="Arial" charset="0"/>
              <a:buChar char="■"/>
            </a:pPr>
            <a:r>
              <a:rPr lang="ru-RU" sz="1600" dirty="0">
                <a:solidFill>
                  <a:srgbClr val="003CA0"/>
                </a:solidFill>
              </a:rPr>
              <a:t>ТК 330 «Процессы, оборудование и энергетические системы на основе возобновляемых источников энергии»</a:t>
            </a:r>
          </a:p>
          <a:p>
            <a:pPr marL="719138" lvl="1" indent="-269875">
              <a:spcAft>
                <a:spcPts val="100"/>
              </a:spcAft>
              <a:buClr>
                <a:srgbClr val="95642F"/>
              </a:buClr>
              <a:buSzPct val="85000"/>
              <a:buFontTx/>
              <a:buChar char="o"/>
            </a:pPr>
            <a:r>
              <a:rPr lang="ru-RU" dirty="0"/>
              <a:t>Секретариат в ОАО «</a:t>
            </a:r>
            <a:r>
              <a:rPr lang="ru-RU" dirty="0" err="1"/>
              <a:t>РусГидро</a:t>
            </a:r>
            <a:r>
              <a:rPr lang="ru-RU" dirty="0"/>
              <a:t>», создан в 2010 г.</a:t>
            </a:r>
          </a:p>
          <a:p>
            <a:pPr marL="269875" indent="-269875">
              <a:spcAft>
                <a:spcPts val="100"/>
              </a:spcAft>
              <a:buClr>
                <a:srgbClr val="003CA0"/>
              </a:buClr>
              <a:buFont typeface="Arial" charset="0"/>
              <a:buChar char="■"/>
            </a:pPr>
            <a:r>
              <a:rPr lang="ru-RU" sz="1600" dirty="0">
                <a:solidFill>
                  <a:srgbClr val="003CA0"/>
                </a:solidFill>
              </a:rPr>
              <a:t>ТК 331 «Низковольтная коммутационная аппаратура и комплексные устройства распределения, защиты, управления и сигнализации»</a:t>
            </a:r>
          </a:p>
          <a:p>
            <a:pPr marL="719138" lvl="1" indent="-269875">
              <a:spcAft>
                <a:spcPts val="100"/>
              </a:spcAft>
              <a:buClr>
                <a:srgbClr val="95642F"/>
              </a:buClr>
              <a:buSzPct val="85000"/>
              <a:buFontTx/>
              <a:buChar char="o"/>
            </a:pPr>
            <a:r>
              <a:rPr lang="ru-RU" dirty="0"/>
              <a:t>Секретариат в АНО «НТЦ «Энергия» , создан в 2004 г..</a:t>
            </a:r>
          </a:p>
          <a:p>
            <a:pPr marL="269875" indent="-269875">
              <a:spcAft>
                <a:spcPts val="100"/>
              </a:spcAft>
              <a:buClr>
                <a:srgbClr val="003CA0"/>
              </a:buClr>
              <a:buFont typeface="Arial" charset="0"/>
              <a:buChar char="■"/>
            </a:pPr>
            <a:r>
              <a:rPr lang="ru-RU" sz="1600" dirty="0">
                <a:solidFill>
                  <a:srgbClr val="003CA0"/>
                </a:solidFill>
              </a:rPr>
              <a:t>ТК 333 «Вращающиеся электрические машины»</a:t>
            </a:r>
          </a:p>
          <a:p>
            <a:pPr marL="719138" lvl="1" indent="-269875">
              <a:spcAft>
                <a:spcPts val="100"/>
              </a:spcAft>
              <a:buClr>
                <a:srgbClr val="95642F"/>
              </a:buClr>
              <a:buSzPct val="85000"/>
              <a:buFontTx/>
              <a:buChar char="o"/>
            </a:pPr>
            <a:r>
              <a:rPr lang="ru-RU" dirty="0"/>
              <a:t>Секретариат в МА «ИНТЕРЭЛЕКТРОМАШ», создан в 1999 г.,  актуализация в 2004 г.</a:t>
            </a:r>
          </a:p>
          <a:p>
            <a:pPr marL="269875" indent="-269875">
              <a:spcAft>
                <a:spcPts val="100"/>
              </a:spcAft>
              <a:buClr>
                <a:srgbClr val="003CA0"/>
              </a:buClr>
              <a:buFont typeface="Arial" charset="0"/>
              <a:buChar char="■"/>
            </a:pPr>
            <a:r>
              <a:rPr lang="ru-RU" sz="1600" dirty="0">
                <a:solidFill>
                  <a:srgbClr val="003CA0"/>
                </a:solidFill>
              </a:rPr>
              <a:t>ТК 414 «Газовые турбины»</a:t>
            </a:r>
          </a:p>
          <a:p>
            <a:pPr marL="719138" lvl="1" indent="-269875">
              <a:spcAft>
                <a:spcPts val="100"/>
              </a:spcAft>
              <a:buClr>
                <a:srgbClr val="95642F"/>
              </a:buClr>
              <a:buSzPct val="85000"/>
              <a:buFontTx/>
              <a:buChar char="o"/>
            </a:pPr>
            <a:r>
              <a:rPr lang="ru-RU" dirty="0"/>
              <a:t>Секретариат в ФГУП «ЦИАМ </a:t>
            </a:r>
            <a:r>
              <a:rPr lang="ru-RU" dirty="0" err="1"/>
              <a:t>им.П.И.Баранова</a:t>
            </a:r>
            <a:r>
              <a:rPr lang="ru-RU" dirty="0"/>
              <a:t>», создан в 1999 г.</a:t>
            </a:r>
          </a:p>
          <a:p>
            <a:pPr marL="269875" indent="-269875">
              <a:spcAft>
                <a:spcPts val="100"/>
              </a:spcAft>
              <a:buClr>
                <a:srgbClr val="003CA0"/>
              </a:buClr>
              <a:buFont typeface="Arial" charset="0"/>
              <a:buChar char="■"/>
            </a:pPr>
            <a:r>
              <a:rPr lang="ru-RU" sz="1600" dirty="0">
                <a:solidFill>
                  <a:srgbClr val="003CA0"/>
                </a:solidFill>
              </a:rPr>
              <a:t>и другие ТК (</a:t>
            </a:r>
            <a:r>
              <a:rPr lang="ru-RU" sz="1600" dirty="0">
                <a:solidFill>
                  <a:srgbClr val="C00000"/>
                </a:solidFill>
              </a:rPr>
              <a:t>более 30</a:t>
            </a:r>
            <a:r>
              <a:rPr lang="ru-RU" sz="1600" dirty="0">
                <a:solidFill>
                  <a:srgbClr val="003CA0"/>
                </a:solidFill>
              </a:rPr>
              <a:t>)</a:t>
            </a:r>
          </a:p>
        </p:txBody>
      </p:sp>
      <p:sp>
        <p:nvSpPr>
          <p:cNvPr id="24579" name="Номер слайда 1"/>
          <p:cNvSpPr txBox="1">
            <a:spLocks/>
          </p:cNvSpPr>
          <p:nvPr/>
        </p:nvSpPr>
        <p:spPr bwMode="auto">
          <a:xfrm>
            <a:off x="8532813" y="6429375"/>
            <a:ext cx="4667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</a:pPr>
            <a:fld id="{415D414F-E5FD-4013-8EA6-DFC5D04F5713}" type="slidenum">
              <a:rPr lang="ru-RU">
                <a:solidFill>
                  <a:srgbClr val="898989"/>
                </a:solidFill>
              </a:rPr>
              <a:pPr algn="r">
                <a:spcBef>
                  <a:spcPct val="50000"/>
                </a:spcBef>
              </a:pPr>
              <a:t>10</a:t>
            </a:fld>
            <a:endParaRPr lang="ru-RU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5070475" y="1276350"/>
            <a:ext cx="1303338" cy="3694113"/>
          </a:xfrm>
          <a:prstGeom prst="rect">
            <a:avLst/>
          </a:prstGeom>
          <a:solidFill>
            <a:srgbClr val="FDF2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85725" y="1552575"/>
            <a:ext cx="8786813" cy="51165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547688" lvl="1" indent="-182563" algn="just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Wingdings" pitchFamily="2" charset="2"/>
              <a:buChar char="§"/>
            </a:pPr>
            <a:endParaRPr lang="ru-RU" sz="2000" b="0" dirty="0">
              <a:solidFill>
                <a:srgbClr val="404040"/>
              </a:solidFill>
            </a:endParaRPr>
          </a:p>
          <a:p>
            <a:pPr marL="708025" lvl="1" indent="-342900" algn="just">
              <a:spcBef>
                <a:spcPct val="20000"/>
              </a:spcBef>
              <a:spcAft>
                <a:spcPts val="300"/>
              </a:spcAft>
              <a:buClr>
                <a:srgbClr val="003CA0"/>
              </a:buClr>
              <a:buSzPct val="130000"/>
              <a:buFont typeface="Wingdings" pitchFamily="2" charset="2"/>
              <a:buChar char="§"/>
            </a:pPr>
            <a:r>
              <a:rPr lang="ru-RU" sz="2000" dirty="0"/>
              <a:t>Общесистемные аспекты</a:t>
            </a:r>
          </a:p>
          <a:p>
            <a:pPr marL="708025" lvl="1" indent="-342900" algn="just">
              <a:spcBef>
                <a:spcPct val="20000"/>
              </a:spcBef>
              <a:spcAft>
                <a:spcPts val="300"/>
              </a:spcAft>
              <a:buClr>
                <a:srgbClr val="003CA0"/>
              </a:buClr>
              <a:buSzPct val="130000"/>
              <a:buFont typeface="Wingdings" pitchFamily="2" charset="2"/>
              <a:buChar char="§"/>
            </a:pPr>
            <a:r>
              <a:rPr lang="ru-RU" sz="2000" dirty="0"/>
              <a:t>Электрические сети</a:t>
            </a:r>
          </a:p>
          <a:p>
            <a:pPr marL="708025" lvl="1" indent="-342900" algn="just">
              <a:spcBef>
                <a:spcPct val="20000"/>
              </a:spcBef>
              <a:spcAft>
                <a:spcPts val="300"/>
              </a:spcAft>
              <a:buClr>
                <a:srgbClr val="003CA0"/>
              </a:buClr>
              <a:buSzPct val="130000"/>
              <a:buFont typeface="Wingdings" pitchFamily="2" charset="2"/>
              <a:buChar char="§"/>
            </a:pPr>
            <a:r>
              <a:rPr lang="ru-RU" sz="2000" dirty="0"/>
              <a:t>Электрические станции</a:t>
            </a:r>
          </a:p>
          <a:p>
            <a:pPr marL="708025" lvl="1" indent="-342900" algn="just">
              <a:spcBef>
                <a:spcPct val="20000"/>
              </a:spcBef>
              <a:spcAft>
                <a:spcPts val="300"/>
              </a:spcAft>
              <a:buClr>
                <a:srgbClr val="003CA0"/>
              </a:buClr>
              <a:buSzPct val="130000"/>
              <a:buFont typeface="Wingdings" pitchFamily="2" charset="2"/>
              <a:buChar char="§"/>
            </a:pPr>
            <a:r>
              <a:rPr lang="ru-RU" sz="2000" dirty="0"/>
              <a:t>Инновации </a:t>
            </a:r>
            <a:r>
              <a:rPr lang="en-US" sz="2000" dirty="0"/>
              <a:t>&amp;</a:t>
            </a:r>
            <a:r>
              <a:rPr lang="ru-RU" sz="2000" dirty="0"/>
              <a:t> </a:t>
            </a:r>
          </a:p>
          <a:p>
            <a:pPr marL="708025" lvl="1" indent="-342900" algn="just">
              <a:spcBef>
                <a:spcPct val="20000"/>
              </a:spcBef>
              <a:spcAft>
                <a:spcPts val="300"/>
              </a:spcAft>
              <a:buClr>
                <a:srgbClr val="003CA0"/>
              </a:buClr>
              <a:buSzPct val="130000"/>
              <a:buFont typeface="Wingdings" pitchFamily="2" charset="2"/>
              <a:buChar char="§"/>
            </a:pPr>
            <a:r>
              <a:rPr lang="ru-RU" sz="2000" dirty="0"/>
              <a:t>Интеллектуальная энергосистема</a:t>
            </a:r>
          </a:p>
          <a:p>
            <a:pPr marL="708025" lvl="1" indent="-342900" algn="just">
              <a:spcBef>
                <a:spcPct val="20000"/>
              </a:spcBef>
              <a:spcAft>
                <a:spcPts val="300"/>
              </a:spcAft>
              <a:buClr>
                <a:srgbClr val="003CA0"/>
              </a:buClr>
              <a:buSzPct val="130000"/>
              <a:buFont typeface="Wingdings" pitchFamily="2" charset="2"/>
              <a:buChar char="§"/>
            </a:pPr>
            <a:r>
              <a:rPr lang="ru-RU" sz="2000" dirty="0" err="1"/>
              <a:t>Энергоэффективность</a:t>
            </a:r>
            <a:r>
              <a:rPr lang="ru-RU" sz="2000" dirty="0"/>
              <a:t> </a:t>
            </a:r>
            <a:r>
              <a:rPr lang="en-US" sz="2000" dirty="0"/>
              <a:t>&amp; </a:t>
            </a:r>
            <a:endParaRPr lang="ru-RU" sz="2000" dirty="0"/>
          </a:p>
          <a:p>
            <a:pPr marL="708025" lvl="1" indent="-342900" algn="just">
              <a:spcBef>
                <a:spcPct val="20000"/>
              </a:spcBef>
              <a:spcAft>
                <a:spcPts val="300"/>
              </a:spcAft>
              <a:buClr>
                <a:srgbClr val="003CA0"/>
              </a:buClr>
              <a:buSzPct val="130000"/>
              <a:buFont typeface="Wingdings" pitchFamily="2" charset="2"/>
              <a:buChar char="§"/>
            </a:pPr>
            <a:r>
              <a:rPr lang="ru-RU" sz="2000" dirty="0"/>
              <a:t>Защита окружающей среды</a:t>
            </a:r>
          </a:p>
          <a:p>
            <a:pPr marL="547688" lvl="1" indent="-182563" algn="just">
              <a:buClr>
                <a:srgbClr val="C3260C"/>
              </a:buClr>
              <a:buSzPct val="130000"/>
            </a:pPr>
            <a:r>
              <a:rPr lang="ru-RU" sz="2000" b="0" dirty="0">
                <a:solidFill>
                  <a:srgbClr val="404040"/>
                </a:solidFill>
              </a:rPr>
              <a:t>__________________</a:t>
            </a:r>
          </a:p>
          <a:p>
            <a:pPr marL="547688" lvl="1" indent="-182563">
              <a:buClr>
                <a:srgbClr val="C3260C"/>
              </a:buClr>
              <a:buSzPct val="130000"/>
            </a:pPr>
            <a:r>
              <a:rPr lang="ru-RU" sz="2000" b="0" dirty="0"/>
              <a:t>Перспективные направления:</a:t>
            </a:r>
          </a:p>
          <a:p>
            <a:pPr marL="547688" lvl="1" indent="-182563">
              <a:buClr>
                <a:srgbClr val="C3260C"/>
              </a:buClr>
              <a:buSzPct val="130000"/>
            </a:pPr>
            <a:r>
              <a:rPr lang="ru-RU" sz="1800" b="0" dirty="0">
                <a:solidFill>
                  <a:srgbClr val="003CA0"/>
                </a:solidFill>
              </a:rPr>
              <a:t>Теплоснабжение</a:t>
            </a:r>
            <a:r>
              <a:rPr lang="ru-RU" sz="1800" b="0" dirty="0"/>
              <a:t> – в том числе, в зависимости от расширения функций </a:t>
            </a:r>
            <a:r>
              <a:rPr lang="ru-RU" sz="1800" b="0" dirty="0" smtClean="0"/>
              <a:t>Минэнерго</a:t>
            </a:r>
            <a:r>
              <a:rPr lang="en-US" sz="1800" b="0" dirty="0" smtClean="0"/>
              <a:t> </a:t>
            </a:r>
            <a:r>
              <a:rPr lang="ru-RU" sz="1800" b="0" dirty="0" smtClean="0"/>
              <a:t>России</a:t>
            </a:r>
            <a:endParaRPr lang="ru-RU" sz="1800" b="0" dirty="0"/>
          </a:p>
          <a:p>
            <a:pPr marL="547688" lvl="1" indent="-182563">
              <a:buClr>
                <a:srgbClr val="C3260C"/>
              </a:buClr>
              <a:buSzPct val="130000"/>
            </a:pPr>
            <a:r>
              <a:rPr lang="ru-RU" sz="1800" b="0" dirty="0">
                <a:solidFill>
                  <a:srgbClr val="003CA0"/>
                </a:solidFill>
              </a:rPr>
              <a:t>Электроустановки потребителей электроэнергии </a:t>
            </a:r>
            <a:r>
              <a:rPr lang="ru-RU" sz="1800" b="0" dirty="0"/>
              <a:t>– системы жизнеобеспечения, «активные потребители» и др.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63513" y="136525"/>
            <a:ext cx="8826500" cy="823913"/>
          </a:xfrm>
          <a:prstGeom prst="rect">
            <a:avLst/>
          </a:prstGeom>
          <a:effectLst/>
        </p:spPr>
        <p:txBody>
          <a:bodyPr/>
          <a:lstStyle>
            <a:lvl1pPr marL="45720" indent="0" algn="ctr" defTabSz="914400" eaLnBrk="1" latinLnBrk="0" hangingPunct="1">
              <a:spcBef>
                <a:spcPct val="0"/>
              </a:spcBef>
              <a:buNone/>
              <a:defRPr sz="2400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dirty="0"/>
              <a:t>Приоритетные направления </a:t>
            </a:r>
            <a:br>
              <a:rPr lang="ru-RU" dirty="0"/>
            </a:br>
            <a:r>
              <a:rPr lang="ru-RU" dirty="0"/>
              <a:t>нормативно-технического </a:t>
            </a:r>
            <a:r>
              <a:rPr lang="ru-RU" dirty="0" smtClean="0"/>
              <a:t>обеспечения в </a:t>
            </a:r>
            <a:r>
              <a:rPr lang="ru-RU" dirty="0"/>
              <a:t>электроэнергетике</a:t>
            </a:r>
          </a:p>
        </p:txBody>
      </p:sp>
      <p:sp>
        <p:nvSpPr>
          <p:cNvPr id="25604" name="TextBox 5"/>
          <p:cNvSpPr txBox="1">
            <a:spLocks noChangeArrowheads="1"/>
          </p:cNvSpPr>
          <p:nvPr/>
        </p:nvSpPr>
        <p:spPr bwMode="auto">
          <a:xfrm>
            <a:off x="3902075" y="1382713"/>
            <a:ext cx="5043488" cy="338137"/>
          </a:xfrm>
          <a:prstGeom prst="rect">
            <a:avLst/>
          </a:prstGeom>
          <a:noFill/>
          <a:ln w="9525">
            <a:solidFill>
              <a:srgbClr val="003CA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/>
              <a:t>ПП РФ	  ГОСТ Р	     Приказы ФОИВ   СТО</a:t>
            </a:r>
          </a:p>
        </p:txBody>
      </p:sp>
      <p:sp>
        <p:nvSpPr>
          <p:cNvPr id="9" name="Правая фигурная скобка 8"/>
          <p:cNvSpPr/>
          <p:nvPr/>
        </p:nvSpPr>
        <p:spPr>
          <a:xfrm>
            <a:off x="4903788" y="2073275"/>
            <a:ext cx="569912" cy="2652713"/>
          </a:xfrm>
          <a:prstGeom prst="rightBrace">
            <a:avLst>
              <a:gd name="adj1" fmla="val 66228"/>
              <a:gd name="adj2" fmla="val 33959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endParaRPr lang="ru-RU"/>
          </a:p>
        </p:txBody>
      </p:sp>
      <p:sp>
        <p:nvSpPr>
          <p:cNvPr id="25606" name="Прямоугольник 11"/>
          <p:cNvSpPr>
            <a:spLocks noChangeArrowheads="1"/>
          </p:cNvSpPr>
          <p:nvPr/>
        </p:nvSpPr>
        <p:spPr bwMode="auto">
          <a:xfrm>
            <a:off x="5310188" y="2033588"/>
            <a:ext cx="673100" cy="277812"/>
          </a:xfrm>
          <a:prstGeom prst="rect">
            <a:avLst/>
          </a:prstGeom>
          <a:noFill/>
          <a:ln w="9525">
            <a:solidFill>
              <a:srgbClr val="003CA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>
                <a:solidFill>
                  <a:srgbClr val="003CA0"/>
                </a:solidFill>
              </a:rPr>
              <a:t>ТК 007</a:t>
            </a:r>
          </a:p>
        </p:txBody>
      </p:sp>
      <p:sp>
        <p:nvSpPr>
          <p:cNvPr id="25607" name="Прямоугольник 12"/>
          <p:cNvSpPr>
            <a:spLocks noChangeArrowheads="1"/>
          </p:cNvSpPr>
          <p:nvPr/>
        </p:nvSpPr>
        <p:spPr bwMode="auto">
          <a:xfrm>
            <a:off x="5302250" y="4146550"/>
            <a:ext cx="671513" cy="277813"/>
          </a:xfrm>
          <a:prstGeom prst="rect">
            <a:avLst/>
          </a:prstGeom>
          <a:noFill/>
          <a:ln w="9525">
            <a:solidFill>
              <a:srgbClr val="003CA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>
                <a:solidFill>
                  <a:srgbClr val="003CA0"/>
                </a:solidFill>
              </a:rPr>
              <a:t>ТК 039</a:t>
            </a:r>
          </a:p>
        </p:txBody>
      </p:sp>
      <p:sp>
        <p:nvSpPr>
          <p:cNvPr id="25608" name="Прямоугольник 13"/>
          <p:cNvSpPr>
            <a:spLocks noChangeArrowheads="1"/>
          </p:cNvSpPr>
          <p:nvPr/>
        </p:nvSpPr>
        <p:spPr bwMode="auto">
          <a:xfrm>
            <a:off x="5473700" y="2779713"/>
            <a:ext cx="833438" cy="338137"/>
          </a:xfrm>
          <a:prstGeom prst="rect">
            <a:avLst/>
          </a:prstGeom>
          <a:noFill/>
          <a:ln w="9525">
            <a:solidFill>
              <a:srgbClr val="003CA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>
                <a:solidFill>
                  <a:srgbClr val="003CA0"/>
                </a:solidFill>
              </a:rPr>
              <a:t>ТК 016</a:t>
            </a:r>
          </a:p>
        </p:txBody>
      </p:sp>
      <p:sp>
        <p:nvSpPr>
          <p:cNvPr id="25609" name="Номер слайда 1"/>
          <p:cNvSpPr txBox="1">
            <a:spLocks/>
          </p:cNvSpPr>
          <p:nvPr/>
        </p:nvSpPr>
        <p:spPr bwMode="auto">
          <a:xfrm>
            <a:off x="8532813" y="6429375"/>
            <a:ext cx="4667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</a:pPr>
            <a:fld id="{77A26D67-A5C5-4573-82E4-1D59D2A6D740}" type="slidenum">
              <a:rPr lang="ru-RU">
                <a:solidFill>
                  <a:srgbClr val="898989"/>
                </a:solidFill>
              </a:rPr>
              <a:pPr algn="r">
                <a:spcBef>
                  <a:spcPct val="50000"/>
                </a:spcBef>
              </a:pPr>
              <a:t>11</a:t>
            </a:fld>
            <a:endParaRPr lang="ru-RU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Box 1"/>
          <p:cNvSpPr txBox="1">
            <a:spLocks noChangeArrowheads="1"/>
          </p:cNvSpPr>
          <p:nvPr/>
        </p:nvSpPr>
        <p:spPr bwMode="auto">
          <a:xfrm>
            <a:off x="-114301" y="134620"/>
            <a:ext cx="9258301" cy="830997"/>
          </a:xfrm>
          <a:prstGeom prst="rect">
            <a:avLst/>
          </a:prstGeom>
          <a:effectLst/>
        </p:spPr>
        <p:txBody>
          <a:bodyPr/>
          <a:lstStyle>
            <a:defPPr>
              <a:defRPr lang="ru-RU"/>
            </a:defPPr>
            <a:lvl1pPr marL="45720" indent="0" algn="ctr" defTabSz="914400" eaLnBrk="1" latinLnBrk="0" hangingPunct="1">
              <a:buNone/>
              <a:defRPr sz="2400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Динамика разработки Российской Федерацией </a:t>
            </a:r>
          </a:p>
          <a:p>
            <a:r>
              <a:rPr lang="ru-RU" dirty="0"/>
              <a:t>национальных и межгосударственных стандартов</a:t>
            </a:r>
          </a:p>
        </p:txBody>
      </p:sp>
      <p:graphicFrame>
        <p:nvGraphicFramePr>
          <p:cNvPr id="36867" name="Диаграмма 2"/>
          <p:cNvGraphicFramePr>
            <a:graphicFrameLocks/>
          </p:cNvGraphicFramePr>
          <p:nvPr/>
        </p:nvGraphicFramePr>
        <p:xfrm>
          <a:off x="560388" y="1290638"/>
          <a:ext cx="7446962" cy="4060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2" r:id="rId3" imgW="7449958" imgH="4060288" progId="Excel.Chart.8">
                  <p:embed/>
                </p:oleObj>
              </mc:Choice>
              <mc:Fallback>
                <p:oleObj r:id="rId3" imgW="7449958" imgH="4060288" progId="Excel.Chart.8">
                  <p:embed/>
                  <p:pic>
                    <p:nvPicPr>
                      <p:cNvPr id="0" name="Диаграмма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0388" y="1290638"/>
                        <a:ext cx="7446962" cy="4060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68" name="TextBox 14"/>
          <p:cNvSpPr txBox="1">
            <a:spLocks noChangeArrowheads="1"/>
          </p:cNvSpPr>
          <p:nvPr/>
        </p:nvSpPr>
        <p:spPr bwMode="auto">
          <a:xfrm>
            <a:off x="1187450" y="5300663"/>
            <a:ext cx="63373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600" b="0" dirty="0"/>
              <a:t>Планируется к утверждению –</a:t>
            </a:r>
            <a:r>
              <a:rPr lang="ru-RU" sz="1600" b="0" dirty="0">
                <a:solidFill>
                  <a:srgbClr val="003366"/>
                </a:solidFill>
              </a:rPr>
              <a:t> </a:t>
            </a:r>
            <a:r>
              <a:rPr lang="ru-RU" sz="1600" dirty="0">
                <a:solidFill>
                  <a:srgbClr val="003CA0"/>
                </a:solidFill>
              </a:rPr>
              <a:t>2362</a:t>
            </a:r>
          </a:p>
          <a:p>
            <a:pPr algn="ctr">
              <a:lnSpc>
                <a:spcPct val="150000"/>
              </a:lnSpc>
            </a:pPr>
            <a:r>
              <a:rPr lang="ru-RU" sz="1600" b="0" dirty="0"/>
              <a:t>Из них для обеспечения ТР ТС </a:t>
            </a:r>
            <a:r>
              <a:rPr lang="ru-RU" sz="1600" b="0" dirty="0" smtClean="0"/>
              <a:t>–</a:t>
            </a:r>
            <a:r>
              <a:rPr lang="ru-RU" sz="1600" b="0" dirty="0" smtClean="0">
                <a:solidFill>
                  <a:srgbClr val="003366"/>
                </a:solidFill>
              </a:rPr>
              <a:t> </a:t>
            </a:r>
            <a:r>
              <a:rPr lang="ru-RU" sz="1600" dirty="0">
                <a:solidFill>
                  <a:srgbClr val="003CA0"/>
                </a:solidFill>
              </a:rPr>
              <a:t>1590</a:t>
            </a:r>
            <a:r>
              <a:rPr lang="ru-RU" sz="1600" b="0" dirty="0" smtClean="0">
                <a:solidFill>
                  <a:srgbClr val="003366"/>
                </a:solidFill>
              </a:rPr>
              <a:t> </a:t>
            </a:r>
            <a:endParaRPr lang="ru-RU" sz="1600" b="0" dirty="0">
              <a:solidFill>
                <a:srgbClr val="003366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ru-RU" sz="1600" b="0" dirty="0"/>
              <a:t>Уровень </a:t>
            </a:r>
            <a:r>
              <a:rPr lang="ru-RU" sz="1600" b="0" dirty="0"/>
              <a:t>гармонизации</a:t>
            </a:r>
            <a:r>
              <a:rPr lang="en-US" sz="1600" b="0" dirty="0"/>
              <a:t> </a:t>
            </a:r>
            <a:r>
              <a:rPr lang="ru-RU" sz="1600" b="0" dirty="0"/>
              <a:t>– </a:t>
            </a:r>
            <a:r>
              <a:rPr lang="ru-RU" sz="1600" dirty="0">
                <a:solidFill>
                  <a:srgbClr val="003CA0"/>
                </a:solidFill>
              </a:rPr>
              <a:t>50,8%</a:t>
            </a: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585200" y="6381750"/>
            <a:ext cx="558800" cy="476250"/>
          </a:xfrm>
        </p:spPr>
        <p:txBody>
          <a:bodyPr/>
          <a:lstStyle/>
          <a:p>
            <a:pPr>
              <a:defRPr/>
            </a:pPr>
            <a:fld id="{76A3AA38-916E-4DC5-87CD-6ADF5AA3C15A}" type="slidenum">
              <a:rPr lang="ru-RU"/>
              <a:pPr>
                <a:defRPr/>
              </a:pPr>
              <a:t>12</a:t>
            </a:fld>
            <a:endParaRPr lang="ru-RU" dirty="0"/>
          </a:p>
        </p:txBody>
      </p:sp>
    </p:spTree>
  </p:cSld>
  <p:clrMapOvr>
    <a:masterClrMapping/>
  </p:clrMapOvr>
  <p:transition>
    <p:split orient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трелка вниз 11"/>
          <p:cNvSpPr/>
          <p:nvPr/>
        </p:nvSpPr>
        <p:spPr bwMode="auto">
          <a:xfrm rot="16200000">
            <a:off x="4920456" y="2039937"/>
            <a:ext cx="285750" cy="285750"/>
          </a:xfrm>
          <a:prstGeom prst="downArrow">
            <a:avLst/>
          </a:prstGeom>
          <a:solidFill>
            <a:srgbClr val="DE8A2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ru-RU" sz="1800" b="0"/>
          </a:p>
        </p:txBody>
      </p:sp>
      <p:sp>
        <p:nvSpPr>
          <p:cNvPr id="15" name="Стрелка вниз 14"/>
          <p:cNvSpPr>
            <a:spLocks noChangeArrowheads="1"/>
          </p:cNvSpPr>
          <p:nvPr/>
        </p:nvSpPr>
        <p:spPr bwMode="auto">
          <a:xfrm rot="-5400000">
            <a:off x="4918869" y="4057649"/>
            <a:ext cx="285750" cy="28575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DE8A2E"/>
          </a:solidFill>
          <a:ln w="9525" algn="ctr">
            <a:noFill/>
            <a:round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vert="eaVert"/>
          <a:lstStyle/>
          <a:p>
            <a:pPr>
              <a:defRPr/>
            </a:pPr>
            <a:endParaRPr lang="ru-RU" sz="1800" b="0"/>
          </a:p>
        </p:txBody>
      </p:sp>
      <p:sp>
        <p:nvSpPr>
          <p:cNvPr id="16" name="Стрелка вниз 15"/>
          <p:cNvSpPr>
            <a:spLocks noChangeArrowheads="1"/>
          </p:cNvSpPr>
          <p:nvPr/>
        </p:nvSpPr>
        <p:spPr bwMode="auto">
          <a:xfrm rot="-5400000">
            <a:off x="4916487" y="5787231"/>
            <a:ext cx="288925" cy="284162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DE8A2E"/>
          </a:solidFill>
          <a:ln w="9525" algn="ctr">
            <a:noFill/>
            <a:round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vert="eaVert"/>
          <a:lstStyle/>
          <a:p>
            <a:pPr>
              <a:defRPr/>
            </a:pPr>
            <a:endParaRPr lang="ru-RU" sz="1800" b="0"/>
          </a:p>
        </p:txBody>
      </p:sp>
      <p:sp>
        <p:nvSpPr>
          <p:cNvPr id="37893" name="Rectangle 2"/>
          <p:cNvSpPr>
            <a:spLocks noChangeArrowheads="1"/>
          </p:cNvSpPr>
          <p:nvPr/>
        </p:nvSpPr>
        <p:spPr bwMode="auto">
          <a:xfrm>
            <a:off x="1187450" y="142875"/>
            <a:ext cx="7389813" cy="936625"/>
          </a:xfrm>
          <a:prstGeom prst="rect">
            <a:avLst/>
          </a:prstGeom>
          <a:effectLst/>
        </p:spPr>
        <p:txBody>
          <a:bodyPr/>
          <a:lstStyle/>
          <a:p>
            <a:pPr marL="45720" algn="ctr"/>
            <a:r>
              <a:rPr lang="ru-RU" sz="2400" dirty="0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Основные результаты законотворческой </a:t>
            </a:r>
            <a:r>
              <a:rPr lang="en-US" sz="2400" dirty="0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en-US" sz="2400" dirty="0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ru-RU" sz="2400" dirty="0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деятельности в области стандартизации</a:t>
            </a:r>
          </a:p>
        </p:txBody>
      </p:sp>
      <p:sp>
        <p:nvSpPr>
          <p:cNvPr id="3" name="Rectangle 39" descr="Пергамент"/>
          <p:cNvSpPr>
            <a:spLocks noChangeArrowheads="1"/>
          </p:cNvSpPr>
          <p:nvPr/>
        </p:nvSpPr>
        <p:spPr bwMode="auto">
          <a:xfrm>
            <a:off x="634206" y="1280160"/>
            <a:ext cx="4248150" cy="1675764"/>
          </a:xfrm>
          <a:prstGeom prst="rect">
            <a:avLst/>
          </a:prstGeom>
          <a:solidFill>
            <a:srgbClr val="FFEFBD"/>
          </a:solidFill>
          <a:ln w="9525">
            <a:solidFill>
              <a:schemeClr val="folHlink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180000" tIns="108000" rIns="180000" bIns="108000" anchor="ctr"/>
          <a:lstStyle/>
          <a:p>
            <a:pPr>
              <a:defRPr/>
            </a:pPr>
            <a:r>
              <a:rPr lang="ru-RU" sz="1400" dirty="0">
                <a:solidFill>
                  <a:srgbClr val="003399"/>
                </a:solidFill>
              </a:rPr>
              <a:t>Концепция развития национальной системы стандартизации </a:t>
            </a:r>
            <a:br>
              <a:rPr lang="ru-RU" sz="1400" dirty="0">
                <a:solidFill>
                  <a:srgbClr val="003399"/>
                </a:solidFill>
              </a:rPr>
            </a:br>
            <a:r>
              <a:rPr lang="ru-RU" sz="1400" dirty="0">
                <a:solidFill>
                  <a:srgbClr val="003399"/>
                </a:solidFill>
              </a:rPr>
              <a:t>Российской Федерации на период </a:t>
            </a:r>
            <a:br>
              <a:rPr lang="ru-RU" sz="1400" dirty="0">
                <a:solidFill>
                  <a:srgbClr val="003399"/>
                </a:solidFill>
              </a:rPr>
            </a:br>
            <a:r>
              <a:rPr lang="ru-RU" sz="1400" dirty="0">
                <a:solidFill>
                  <a:srgbClr val="003399"/>
                </a:solidFill>
              </a:rPr>
              <a:t>до 2020 года</a:t>
            </a:r>
          </a:p>
          <a:p>
            <a:pPr>
              <a:defRPr/>
            </a:pPr>
            <a:r>
              <a:rPr lang="ru-RU" sz="1400" b="0" dirty="0"/>
              <a:t>Одобрена распоряжением Правительства </a:t>
            </a:r>
            <a:br>
              <a:rPr lang="ru-RU" sz="1400" b="0" dirty="0"/>
            </a:br>
            <a:r>
              <a:rPr lang="ru-RU" sz="1400" b="0" dirty="0"/>
              <a:t>Российской Федерации </a:t>
            </a:r>
            <a:br>
              <a:rPr lang="ru-RU" sz="1400" b="0" dirty="0"/>
            </a:br>
            <a:r>
              <a:rPr lang="ru-RU" sz="1400" b="0" dirty="0"/>
              <a:t>от 24 сентября 2012 г. № 1762-р</a:t>
            </a:r>
            <a:endParaRPr lang="ru-RU" sz="1600" b="0" dirty="0"/>
          </a:p>
        </p:txBody>
      </p:sp>
      <p:sp>
        <p:nvSpPr>
          <p:cNvPr id="4" name="Rectangle 39" descr="Пергамент"/>
          <p:cNvSpPr>
            <a:spLocks noChangeArrowheads="1"/>
          </p:cNvSpPr>
          <p:nvPr/>
        </p:nvSpPr>
        <p:spPr bwMode="auto">
          <a:xfrm>
            <a:off x="634206" y="3086101"/>
            <a:ext cx="4248150" cy="2322512"/>
          </a:xfrm>
          <a:prstGeom prst="rect">
            <a:avLst/>
          </a:prstGeom>
          <a:solidFill>
            <a:srgbClr val="FFEFBD"/>
          </a:solidFill>
          <a:ln w="9525">
            <a:solidFill>
              <a:schemeClr val="folHlink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180000" tIns="108000" rIns="108000" bIns="108000" anchor="ctr"/>
          <a:lstStyle/>
          <a:p>
            <a:pPr>
              <a:defRPr/>
            </a:pPr>
            <a:r>
              <a:rPr lang="ru-RU" sz="1400" dirty="0">
                <a:solidFill>
                  <a:srgbClr val="003399"/>
                </a:solidFill>
              </a:rPr>
              <a:t>Межведомственный план мероприятий </a:t>
            </a:r>
            <a:br>
              <a:rPr lang="ru-RU" sz="1400" dirty="0">
                <a:solidFill>
                  <a:srgbClr val="003399"/>
                </a:solidFill>
              </a:rPr>
            </a:br>
            <a:r>
              <a:rPr lang="ru-RU" sz="1400" dirty="0">
                <a:solidFill>
                  <a:srgbClr val="003399"/>
                </a:solidFill>
              </a:rPr>
              <a:t>по реализации Концепции развития национальной системы стандартизации </a:t>
            </a:r>
            <a:br>
              <a:rPr lang="ru-RU" sz="1400" dirty="0">
                <a:solidFill>
                  <a:srgbClr val="003399"/>
                </a:solidFill>
              </a:rPr>
            </a:br>
            <a:r>
              <a:rPr lang="ru-RU" sz="1400" dirty="0">
                <a:solidFill>
                  <a:srgbClr val="003399"/>
                </a:solidFill>
              </a:rPr>
              <a:t>на период до 2020 года</a:t>
            </a:r>
          </a:p>
          <a:p>
            <a:pPr>
              <a:defRPr/>
            </a:pPr>
            <a:r>
              <a:rPr lang="ru-RU" sz="1300" b="0" dirty="0"/>
              <a:t>Одобрен на заседании подкомиссии </a:t>
            </a:r>
            <a:br>
              <a:rPr lang="ru-RU" sz="1300" b="0" dirty="0"/>
            </a:br>
            <a:r>
              <a:rPr lang="ru-RU" sz="1300" b="0" dirty="0"/>
              <a:t>по техническому регулированию, применению санитарных, ветеринарно-санитарных </a:t>
            </a:r>
            <a:br>
              <a:rPr lang="ru-RU" sz="1300" b="0" dirty="0"/>
            </a:br>
            <a:r>
              <a:rPr lang="ru-RU" sz="1300" b="0" dirty="0"/>
              <a:t>и фитосанитарных мер Правительственной комиссии </a:t>
            </a:r>
            <a:br>
              <a:rPr lang="ru-RU" sz="1300" b="0" dirty="0"/>
            </a:br>
            <a:r>
              <a:rPr lang="ru-RU" sz="1300" b="0" dirty="0"/>
              <a:t>по экономическому развитию и интеграции </a:t>
            </a:r>
          </a:p>
          <a:p>
            <a:pPr>
              <a:defRPr/>
            </a:pPr>
            <a:r>
              <a:rPr lang="ru-RU" sz="1300" b="0" dirty="0"/>
              <a:t>Протокол от 19 декабря 2012 г. № 5</a:t>
            </a:r>
            <a:endParaRPr lang="ru-RU" sz="1300" dirty="0">
              <a:solidFill>
                <a:srgbClr val="990033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" name="Rectangle 39" descr="Пергамент"/>
          <p:cNvSpPr>
            <a:spLocks noChangeArrowheads="1"/>
          </p:cNvSpPr>
          <p:nvPr/>
        </p:nvSpPr>
        <p:spPr bwMode="auto">
          <a:xfrm>
            <a:off x="634206" y="5600699"/>
            <a:ext cx="4248150" cy="857250"/>
          </a:xfrm>
          <a:prstGeom prst="rect">
            <a:avLst/>
          </a:prstGeom>
          <a:solidFill>
            <a:srgbClr val="FFEFBD"/>
          </a:solidFill>
          <a:ln w="9525">
            <a:solidFill>
              <a:schemeClr val="folHlink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180000" tIns="108000" rIns="108000" bIns="108000" anchor="ctr"/>
          <a:lstStyle/>
          <a:p>
            <a:pPr>
              <a:defRPr/>
            </a:pPr>
            <a:r>
              <a:rPr lang="ru-RU" sz="1400" dirty="0">
                <a:solidFill>
                  <a:srgbClr val="003399"/>
                </a:solidFill>
              </a:rPr>
              <a:t>Проект ФЗ «О стандартизации</a:t>
            </a:r>
            <a:r>
              <a:rPr lang="ru-RU" sz="1400" b="0" dirty="0">
                <a:solidFill>
                  <a:srgbClr val="003399"/>
                </a:solidFill>
              </a:rPr>
              <a:t>»</a:t>
            </a:r>
          </a:p>
          <a:p>
            <a:pPr>
              <a:defRPr/>
            </a:pPr>
            <a:r>
              <a:rPr lang="ru-RU" sz="1300" b="0" dirty="0"/>
              <a:t>Проект направлен в «Открытое правительство» </a:t>
            </a:r>
            <a:br>
              <a:rPr lang="ru-RU" sz="1300" b="0" dirty="0"/>
            </a:br>
            <a:r>
              <a:rPr lang="ru-RU" sz="1300" b="0" dirty="0"/>
              <a:t>для обсуждения</a:t>
            </a:r>
          </a:p>
        </p:txBody>
      </p:sp>
      <p:sp>
        <p:nvSpPr>
          <p:cNvPr id="7" name="Rectangle 39" descr="Пергамент"/>
          <p:cNvSpPr>
            <a:spLocks noChangeArrowheads="1"/>
          </p:cNvSpPr>
          <p:nvPr/>
        </p:nvSpPr>
        <p:spPr bwMode="auto">
          <a:xfrm>
            <a:off x="5217319" y="1587499"/>
            <a:ext cx="3132137" cy="1189038"/>
          </a:xfrm>
          <a:prstGeom prst="rect">
            <a:avLst/>
          </a:prstGeom>
          <a:solidFill>
            <a:srgbClr val="FFEFBD"/>
          </a:solidFill>
          <a:ln w="9525">
            <a:solidFill>
              <a:schemeClr val="folHlink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180000" tIns="108000" rIns="180000" bIns="108000" anchor="ctr"/>
          <a:lstStyle/>
          <a:p>
            <a:pPr>
              <a:defRPr/>
            </a:pPr>
            <a:r>
              <a:rPr lang="ru-RU" sz="1400">
                <a:solidFill>
                  <a:srgbClr val="003399"/>
                </a:solidFill>
              </a:rPr>
              <a:t>Создание адекватной</a:t>
            </a:r>
          </a:p>
          <a:p>
            <a:pPr>
              <a:defRPr/>
            </a:pPr>
            <a:r>
              <a:rPr lang="ru-RU" sz="1400">
                <a:solidFill>
                  <a:srgbClr val="003399"/>
                </a:solidFill>
              </a:rPr>
              <a:t>современным требованиям</a:t>
            </a:r>
          </a:p>
          <a:p>
            <a:pPr>
              <a:defRPr/>
            </a:pPr>
            <a:r>
              <a:rPr lang="ru-RU" sz="1400">
                <a:solidFill>
                  <a:srgbClr val="003399"/>
                </a:solidFill>
              </a:rPr>
              <a:t>национальной системы стандартизации</a:t>
            </a:r>
          </a:p>
        </p:txBody>
      </p:sp>
      <p:sp>
        <p:nvSpPr>
          <p:cNvPr id="8" name="Rectangle 39" descr="Пергамент"/>
          <p:cNvSpPr>
            <a:spLocks noChangeArrowheads="1"/>
          </p:cNvSpPr>
          <p:nvPr/>
        </p:nvSpPr>
        <p:spPr bwMode="auto">
          <a:xfrm>
            <a:off x="5207794" y="3768724"/>
            <a:ext cx="3132137" cy="755650"/>
          </a:xfrm>
          <a:prstGeom prst="rect">
            <a:avLst/>
          </a:prstGeom>
          <a:solidFill>
            <a:srgbClr val="FFEFBD"/>
          </a:solidFill>
          <a:ln w="9525">
            <a:solidFill>
              <a:schemeClr val="folHlink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180000" tIns="108000" rIns="108000" bIns="108000" anchor="ctr"/>
          <a:lstStyle/>
          <a:p>
            <a:pPr>
              <a:defRPr/>
            </a:pPr>
            <a:r>
              <a:rPr lang="ru-RU" sz="1400">
                <a:solidFill>
                  <a:srgbClr val="003399"/>
                </a:solidFill>
              </a:rPr>
              <a:t>Практические шаги </a:t>
            </a:r>
            <a:br>
              <a:rPr lang="ru-RU" sz="1400">
                <a:solidFill>
                  <a:srgbClr val="003399"/>
                </a:solidFill>
              </a:rPr>
            </a:br>
            <a:r>
              <a:rPr lang="ru-RU" sz="1400">
                <a:solidFill>
                  <a:srgbClr val="003399"/>
                </a:solidFill>
              </a:rPr>
              <a:t>по реализации Концепции</a:t>
            </a:r>
          </a:p>
        </p:txBody>
      </p:sp>
      <p:sp>
        <p:nvSpPr>
          <p:cNvPr id="9" name="Rectangle 39" descr="Пергамент"/>
          <p:cNvSpPr>
            <a:spLocks noChangeArrowheads="1"/>
          </p:cNvSpPr>
          <p:nvPr/>
        </p:nvSpPr>
        <p:spPr bwMode="auto">
          <a:xfrm>
            <a:off x="5207794" y="5353049"/>
            <a:ext cx="3132137" cy="1187450"/>
          </a:xfrm>
          <a:prstGeom prst="rect">
            <a:avLst/>
          </a:prstGeom>
          <a:solidFill>
            <a:srgbClr val="FFEFBD"/>
          </a:solidFill>
          <a:ln w="9525">
            <a:solidFill>
              <a:schemeClr val="folHlink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180000" tIns="108000" rIns="108000" bIns="108000" anchor="ctr"/>
          <a:lstStyle/>
          <a:p>
            <a:pPr>
              <a:defRPr/>
            </a:pPr>
            <a:r>
              <a:rPr lang="ru-RU" sz="1400">
                <a:solidFill>
                  <a:srgbClr val="003399"/>
                </a:solidFill>
              </a:rPr>
              <a:t>Создание законодательной основы функционирования национальной системы стандартизации</a:t>
            </a:r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585200" y="6381750"/>
            <a:ext cx="558800" cy="476250"/>
          </a:xfrm>
        </p:spPr>
        <p:txBody>
          <a:bodyPr/>
          <a:lstStyle/>
          <a:p>
            <a:pPr>
              <a:defRPr/>
            </a:pPr>
            <a:fld id="{76A3AA38-916E-4DC5-87CD-6ADF5AA3C15A}" type="slidenum">
              <a:rPr lang="ru-RU"/>
              <a:pPr>
                <a:defRPr/>
              </a:pPr>
              <a:t>13</a:t>
            </a:fld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26"/>
          <p:cNvSpPr/>
          <p:nvPr/>
        </p:nvSpPr>
        <p:spPr>
          <a:xfrm>
            <a:off x="107950" y="3573463"/>
            <a:ext cx="8712200" cy="2159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800" b="0"/>
          </a:p>
        </p:txBody>
      </p:sp>
      <p:sp>
        <p:nvSpPr>
          <p:cNvPr id="52" name="Freeform 37"/>
          <p:cNvSpPr>
            <a:spLocks/>
          </p:cNvSpPr>
          <p:nvPr/>
        </p:nvSpPr>
        <p:spPr bwMode="gray">
          <a:xfrm>
            <a:off x="1763713" y="3573463"/>
            <a:ext cx="5400675" cy="2159000"/>
          </a:xfrm>
          <a:custGeom>
            <a:avLst/>
            <a:gdLst/>
            <a:ahLst/>
            <a:cxnLst>
              <a:cxn ang="0">
                <a:pos x="0" y="628"/>
              </a:cxn>
              <a:cxn ang="0">
                <a:pos x="1668" y="628"/>
              </a:cxn>
              <a:cxn ang="0">
                <a:pos x="1281" y="0"/>
              </a:cxn>
              <a:cxn ang="0">
                <a:pos x="388" y="0"/>
              </a:cxn>
              <a:cxn ang="0">
                <a:pos x="0" y="628"/>
              </a:cxn>
            </a:cxnLst>
            <a:rect l="0" t="0" r="r" b="b"/>
            <a:pathLst>
              <a:path w="1669" h="629">
                <a:moveTo>
                  <a:pt x="0" y="628"/>
                </a:moveTo>
                <a:lnTo>
                  <a:pt x="1668" y="628"/>
                </a:lnTo>
                <a:lnTo>
                  <a:pt x="1281" y="0"/>
                </a:lnTo>
                <a:lnTo>
                  <a:pt x="388" y="0"/>
                </a:lnTo>
                <a:lnTo>
                  <a:pt x="0" y="628"/>
                </a:lnTo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12700" cap="rnd" cmpd="sng">
            <a:noFill/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sz="1800" b="0">
              <a:cs typeface="+mn-cs"/>
            </a:endParaRPr>
          </a:p>
        </p:txBody>
      </p:sp>
      <p:sp>
        <p:nvSpPr>
          <p:cNvPr id="54" name="Freeform 39"/>
          <p:cNvSpPr>
            <a:spLocks/>
          </p:cNvSpPr>
          <p:nvPr/>
        </p:nvSpPr>
        <p:spPr bwMode="gray">
          <a:xfrm>
            <a:off x="3064595" y="1057499"/>
            <a:ext cx="2808312" cy="2448272"/>
          </a:xfrm>
          <a:custGeom>
            <a:avLst/>
            <a:gdLst/>
            <a:ahLst/>
            <a:cxnLst>
              <a:cxn ang="0">
                <a:pos x="0" y="624"/>
              </a:cxn>
              <a:cxn ang="0">
                <a:pos x="772" y="624"/>
              </a:cxn>
              <a:cxn ang="0">
                <a:pos x="387" y="0"/>
              </a:cxn>
              <a:cxn ang="0">
                <a:pos x="0" y="624"/>
              </a:cxn>
            </a:cxnLst>
            <a:rect l="0" t="0" r="r" b="b"/>
            <a:pathLst>
              <a:path w="773" h="625">
                <a:moveTo>
                  <a:pt x="0" y="624"/>
                </a:moveTo>
                <a:lnTo>
                  <a:pt x="772" y="624"/>
                </a:lnTo>
                <a:lnTo>
                  <a:pt x="387" y="0"/>
                </a:lnTo>
                <a:lnTo>
                  <a:pt x="0" y="624"/>
                </a:lnTo>
              </a:path>
            </a:pathLst>
          </a:custGeom>
          <a:gradFill flip="none" rotWithShape="1">
            <a:gsLst>
              <a:gs pos="31000">
                <a:schemeClr val="bg1">
                  <a:lumMod val="75000"/>
                </a:schemeClr>
              </a:gs>
              <a:gs pos="100000">
                <a:schemeClr val="accent3">
                  <a:lumMod val="90000"/>
                  <a:alpha val="93000"/>
                </a:schemeClr>
              </a:gs>
            </a:gsLst>
            <a:lin ang="8100000" scaled="1"/>
            <a:tileRect/>
          </a:gradFill>
          <a:ln w="12700" cap="rnd" cmpd="sng">
            <a:noFill/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sz="1800" b="0">
              <a:cs typeface="+mn-cs"/>
            </a:endParaRPr>
          </a:p>
        </p:txBody>
      </p:sp>
      <p:sp>
        <p:nvSpPr>
          <p:cNvPr id="38919" name="Text Box 19"/>
          <p:cNvSpPr txBox="1">
            <a:spLocks noChangeArrowheads="1"/>
          </p:cNvSpPr>
          <p:nvPr/>
        </p:nvSpPr>
        <p:spPr bwMode="auto">
          <a:xfrm>
            <a:off x="3132138" y="4365625"/>
            <a:ext cx="26638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600"/>
              <a:t>ДОКУМЕНТЫ</a:t>
            </a:r>
            <a:br>
              <a:rPr lang="ru-RU" sz="1600"/>
            </a:br>
            <a:r>
              <a:rPr lang="ru-RU" sz="1600"/>
              <a:t>ПО СТАНДАРТИЗАЦИИ</a:t>
            </a:r>
            <a:endParaRPr lang="en-US" sz="1600"/>
          </a:p>
        </p:txBody>
      </p:sp>
      <p:sp>
        <p:nvSpPr>
          <p:cNvPr id="3892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-180182" y="139289"/>
            <a:ext cx="9361488" cy="838200"/>
          </a:xfrm>
          <a:effectLst/>
        </p:spPr>
        <p:txBody>
          <a:bodyPr/>
          <a:lstStyle/>
          <a:p>
            <a:pPr marL="45720"/>
            <a:r>
              <a:rPr lang="ru-RU" sz="2400" b="1" dirty="0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Техническое регулирование и стандартизация. </a:t>
            </a:r>
            <a:br>
              <a:rPr lang="ru-RU" sz="2400" b="1" dirty="0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Почему нужен отдельный закон о стандартизации</a:t>
            </a:r>
            <a:endParaRPr lang="en-US" sz="2400" b="1" dirty="0">
              <a:solidFill>
                <a:srgbClr val="003C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922" name="Text Box 19"/>
          <p:cNvSpPr txBox="1">
            <a:spLocks noChangeArrowheads="1"/>
          </p:cNvSpPr>
          <p:nvPr/>
        </p:nvSpPr>
        <p:spPr bwMode="auto">
          <a:xfrm>
            <a:off x="3276600" y="2565400"/>
            <a:ext cx="24479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600"/>
              <a:t>ТЕХНИЧЕСКИЕ</a:t>
            </a:r>
          </a:p>
          <a:p>
            <a:pPr algn="ctr" eaLnBrk="0" hangingPunct="0"/>
            <a:r>
              <a:rPr lang="ru-RU" sz="1600"/>
              <a:t>РЕГЛАМЕНТЫ</a:t>
            </a:r>
            <a:endParaRPr lang="en-US" sz="1600"/>
          </a:p>
        </p:txBody>
      </p:sp>
      <p:sp>
        <p:nvSpPr>
          <p:cNvPr id="44" name="Блок-схема: документ 43"/>
          <p:cNvSpPr/>
          <p:nvPr/>
        </p:nvSpPr>
        <p:spPr>
          <a:xfrm>
            <a:off x="250825" y="3716338"/>
            <a:ext cx="865188" cy="288925"/>
          </a:xfrm>
          <a:prstGeom prst="flowChartDocumen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i="1">
                <a:solidFill>
                  <a:srgbClr val="100A84"/>
                </a:solidFill>
                <a:cs typeface="Arial" charset="0"/>
              </a:rPr>
              <a:t>Связь</a:t>
            </a:r>
          </a:p>
        </p:txBody>
      </p:sp>
      <p:sp>
        <p:nvSpPr>
          <p:cNvPr id="45" name="Блок-схема: документ 44"/>
          <p:cNvSpPr/>
          <p:nvPr/>
        </p:nvSpPr>
        <p:spPr>
          <a:xfrm>
            <a:off x="7380288" y="3644900"/>
            <a:ext cx="1008062" cy="288925"/>
          </a:xfrm>
          <a:prstGeom prst="flowChartDocumen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i="1">
                <a:solidFill>
                  <a:srgbClr val="100A84"/>
                </a:solidFill>
                <a:cs typeface="Arial" charset="0"/>
              </a:rPr>
              <a:t>Услуги</a:t>
            </a:r>
          </a:p>
        </p:txBody>
      </p:sp>
      <p:sp>
        <p:nvSpPr>
          <p:cNvPr id="46" name="Блок-схема: документ 45"/>
          <p:cNvSpPr/>
          <p:nvPr/>
        </p:nvSpPr>
        <p:spPr>
          <a:xfrm>
            <a:off x="6875463" y="4797425"/>
            <a:ext cx="1441450" cy="287338"/>
          </a:xfrm>
          <a:prstGeom prst="flowChartDocumen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i="1">
                <a:solidFill>
                  <a:srgbClr val="100A84"/>
                </a:solidFill>
                <a:cs typeface="Arial" charset="0"/>
              </a:rPr>
              <a:t>Менеджмент</a:t>
            </a:r>
          </a:p>
        </p:txBody>
      </p:sp>
      <p:sp>
        <p:nvSpPr>
          <p:cNvPr id="58" name="Блок-схема: документ 57"/>
          <p:cNvSpPr/>
          <p:nvPr/>
        </p:nvSpPr>
        <p:spPr>
          <a:xfrm>
            <a:off x="6443663" y="4005263"/>
            <a:ext cx="1368425" cy="287337"/>
          </a:xfrm>
          <a:prstGeom prst="flowChartDocumen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i="1">
                <a:solidFill>
                  <a:srgbClr val="100A84"/>
                </a:solidFill>
                <a:cs typeface="Arial" charset="0"/>
              </a:rPr>
              <a:t>ИТ</a:t>
            </a:r>
          </a:p>
        </p:txBody>
      </p:sp>
      <p:sp>
        <p:nvSpPr>
          <p:cNvPr id="59" name="Блок-схема: документ 58"/>
          <p:cNvSpPr/>
          <p:nvPr/>
        </p:nvSpPr>
        <p:spPr>
          <a:xfrm>
            <a:off x="6659563" y="4365625"/>
            <a:ext cx="2016125" cy="358775"/>
          </a:xfrm>
          <a:prstGeom prst="flowChartDocumen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i="1">
                <a:solidFill>
                  <a:srgbClr val="100A84"/>
                </a:solidFill>
                <a:cs typeface="Arial" charset="0"/>
              </a:rPr>
              <a:t>Охрана окружающей среды</a:t>
            </a:r>
          </a:p>
        </p:txBody>
      </p:sp>
      <p:sp>
        <p:nvSpPr>
          <p:cNvPr id="60" name="Блок-схема: документ 59"/>
          <p:cNvSpPr/>
          <p:nvPr/>
        </p:nvSpPr>
        <p:spPr>
          <a:xfrm>
            <a:off x="6732588" y="5157788"/>
            <a:ext cx="2016125" cy="503237"/>
          </a:xfrm>
          <a:prstGeom prst="flowChartDocumen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i="1">
                <a:solidFill>
                  <a:srgbClr val="100A84"/>
                </a:solidFill>
                <a:cs typeface="Arial" charset="0"/>
              </a:rPr>
              <a:t>Социальная ответственность</a:t>
            </a:r>
          </a:p>
        </p:txBody>
      </p:sp>
      <p:sp>
        <p:nvSpPr>
          <p:cNvPr id="61" name="Блок-схема: документ 60"/>
          <p:cNvSpPr/>
          <p:nvPr/>
        </p:nvSpPr>
        <p:spPr>
          <a:xfrm>
            <a:off x="6227763" y="3644900"/>
            <a:ext cx="1008062" cy="288925"/>
          </a:xfrm>
          <a:prstGeom prst="flowChartDocumen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i="1">
                <a:solidFill>
                  <a:srgbClr val="100A84"/>
                </a:solidFill>
                <a:cs typeface="Arial" charset="0"/>
              </a:rPr>
              <a:t>Культура</a:t>
            </a:r>
          </a:p>
        </p:txBody>
      </p:sp>
      <p:sp>
        <p:nvSpPr>
          <p:cNvPr id="28" name="Блок-схема: документ 27"/>
          <p:cNvSpPr/>
          <p:nvPr/>
        </p:nvSpPr>
        <p:spPr>
          <a:xfrm>
            <a:off x="1187450" y="3716338"/>
            <a:ext cx="1584325" cy="288925"/>
          </a:xfrm>
          <a:prstGeom prst="flowChartDocumen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i="1">
                <a:solidFill>
                  <a:srgbClr val="100A84"/>
                </a:solidFill>
                <a:cs typeface="Arial" charset="0"/>
              </a:rPr>
              <a:t>Здравоохранение</a:t>
            </a:r>
          </a:p>
        </p:txBody>
      </p:sp>
      <p:sp>
        <p:nvSpPr>
          <p:cNvPr id="29" name="Блок-схема: документ 28"/>
          <p:cNvSpPr/>
          <p:nvPr/>
        </p:nvSpPr>
        <p:spPr>
          <a:xfrm>
            <a:off x="250825" y="4076700"/>
            <a:ext cx="1225550" cy="288925"/>
          </a:xfrm>
          <a:prstGeom prst="flowChartDocumen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i="1">
                <a:solidFill>
                  <a:srgbClr val="100A84"/>
                </a:solidFill>
                <a:cs typeface="Arial" charset="0"/>
              </a:rPr>
              <a:t>Образование</a:t>
            </a:r>
          </a:p>
        </p:txBody>
      </p:sp>
      <p:sp>
        <p:nvSpPr>
          <p:cNvPr id="30" name="Блок-схема: документ 29"/>
          <p:cNvSpPr/>
          <p:nvPr/>
        </p:nvSpPr>
        <p:spPr>
          <a:xfrm>
            <a:off x="250825" y="4437063"/>
            <a:ext cx="1873250" cy="287337"/>
          </a:xfrm>
          <a:prstGeom prst="flowChartDocumen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i="1">
                <a:solidFill>
                  <a:srgbClr val="100A84"/>
                </a:solidFill>
                <a:cs typeface="Arial" charset="0"/>
              </a:rPr>
              <a:t>Бухгалтерский учет</a:t>
            </a:r>
          </a:p>
        </p:txBody>
      </p:sp>
      <p:sp>
        <p:nvSpPr>
          <p:cNvPr id="35" name="Блок-схема: документ 34"/>
          <p:cNvSpPr/>
          <p:nvPr/>
        </p:nvSpPr>
        <p:spPr>
          <a:xfrm>
            <a:off x="1619250" y="4076700"/>
            <a:ext cx="865188" cy="288925"/>
          </a:xfrm>
          <a:prstGeom prst="flowChartDocumen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i="1">
                <a:solidFill>
                  <a:srgbClr val="100A84"/>
                </a:solidFill>
                <a:cs typeface="Arial" charset="0"/>
              </a:rPr>
              <a:t>Аудит</a:t>
            </a:r>
          </a:p>
        </p:txBody>
      </p:sp>
      <p:sp>
        <p:nvSpPr>
          <p:cNvPr id="36" name="Блок-схема: документ 35"/>
          <p:cNvSpPr/>
          <p:nvPr/>
        </p:nvSpPr>
        <p:spPr>
          <a:xfrm>
            <a:off x="250825" y="4797425"/>
            <a:ext cx="1800225" cy="287338"/>
          </a:xfrm>
          <a:prstGeom prst="flowChartDocumen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i="1">
                <a:solidFill>
                  <a:srgbClr val="100A84"/>
                </a:solidFill>
                <a:cs typeface="Arial" charset="0"/>
              </a:rPr>
              <a:t>Ценные бумаги</a:t>
            </a:r>
          </a:p>
        </p:txBody>
      </p:sp>
      <p:sp>
        <p:nvSpPr>
          <p:cNvPr id="37" name="Блок-схема: документ 36"/>
          <p:cNvSpPr/>
          <p:nvPr/>
        </p:nvSpPr>
        <p:spPr>
          <a:xfrm>
            <a:off x="250825" y="5157788"/>
            <a:ext cx="1873250" cy="431800"/>
          </a:xfrm>
          <a:prstGeom prst="flowChartDocumen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i="1">
                <a:solidFill>
                  <a:srgbClr val="100A84"/>
                </a:solidFill>
                <a:cs typeface="Arial" charset="0"/>
              </a:rPr>
              <a:t>Профессиональные стандарты</a:t>
            </a:r>
          </a:p>
        </p:txBody>
      </p:sp>
      <p:sp>
        <p:nvSpPr>
          <p:cNvPr id="38936" name="TextBox 37"/>
          <p:cNvSpPr txBox="1">
            <a:spLocks noChangeArrowheads="1"/>
          </p:cNvSpPr>
          <p:nvPr/>
        </p:nvSpPr>
        <p:spPr bwMode="auto">
          <a:xfrm>
            <a:off x="107951" y="2301677"/>
            <a:ext cx="3024187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dirty="0"/>
              <a:t>Закон «О техническом регулировании» № 184-ФЗ 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ru-RU" sz="1400" dirty="0" smtClean="0">
                <a:solidFill>
                  <a:srgbClr val="C00000"/>
                </a:solidFill>
              </a:rPr>
              <a:t>не </a:t>
            </a:r>
            <a:r>
              <a:rPr lang="ru-RU" sz="1400" dirty="0">
                <a:solidFill>
                  <a:srgbClr val="C00000"/>
                </a:solidFill>
              </a:rPr>
              <a:t>распространяется 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ru-RU" sz="1400" dirty="0" smtClean="0"/>
              <a:t>на </a:t>
            </a:r>
            <a:r>
              <a:rPr lang="ru-RU" sz="1400" dirty="0"/>
              <a:t>стандартизацию 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ru-RU" sz="1400" dirty="0" smtClean="0"/>
              <a:t>в </a:t>
            </a:r>
            <a:r>
              <a:rPr lang="ru-RU" sz="1400" dirty="0"/>
              <a:t>следующих областях:</a:t>
            </a:r>
          </a:p>
        </p:txBody>
      </p:sp>
      <p:sp>
        <p:nvSpPr>
          <p:cNvPr id="38937" name="TextBox 46"/>
          <p:cNvSpPr txBox="1">
            <a:spLocks noChangeArrowheads="1"/>
          </p:cNvSpPr>
          <p:nvPr/>
        </p:nvSpPr>
        <p:spPr bwMode="auto">
          <a:xfrm>
            <a:off x="6372225" y="2948008"/>
            <a:ext cx="23764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dirty="0"/>
              <a:t>Новые области стандартизации:</a:t>
            </a:r>
          </a:p>
        </p:txBody>
      </p:sp>
      <p:sp>
        <p:nvSpPr>
          <p:cNvPr id="48" name="Скругленный прямоугольник 47"/>
          <p:cNvSpPr>
            <a:spLocks noChangeArrowheads="1"/>
          </p:cNvSpPr>
          <p:nvPr/>
        </p:nvSpPr>
        <p:spPr bwMode="auto">
          <a:xfrm>
            <a:off x="900112" y="6078220"/>
            <a:ext cx="7200900" cy="431800"/>
          </a:xfrm>
          <a:prstGeom prst="roundRect">
            <a:avLst>
              <a:gd name="adj" fmla="val 16667"/>
            </a:avLst>
          </a:prstGeom>
          <a:noFill/>
          <a:ln w="63500" algn="ctr">
            <a:noFill/>
            <a:round/>
            <a:headEnd/>
            <a:tailEnd/>
          </a:ln>
        </p:spPr>
        <p:txBody>
          <a:bodyPr/>
          <a:lstStyle/>
          <a:p>
            <a:pPr marL="1588" indent="-1588" algn="just">
              <a:lnSpc>
                <a:spcPct val="80000"/>
              </a:lnSpc>
            </a:pPr>
            <a:r>
              <a:rPr lang="ru-RU" sz="2000" i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Стандартизация – часть технического регулирования?</a:t>
            </a:r>
          </a:p>
        </p:txBody>
      </p:sp>
      <p:sp>
        <p:nvSpPr>
          <p:cNvPr id="2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585200" y="6381750"/>
            <a:ext cx="558800" cy="476250"/>
          </a:xfrm>
        </p:spPr>
        <p:txBody>
          <a:bodyPr/>
          <a:lstStyle/>
          <a:p>
            <a:pPr>
              <a:defRPr/>
            </a:pPr>
            <a:fld id="{76A3AA38-916E-4DC5-87CD-6ADF5AA3C15A}" type="slidenum">
              <a:rPr lang="ru-RU"/>
              <a:pPr>
                <a:defRPr/>
              </a:pPr>
              <a:t>14</a:t>
            </a:fld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8313" y="0"/>
            <a:ext cx="8229600" cy="11430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45720"/>
            <a:r>
              <a:rPr lang="ru-RU" sz="2400" b="1" dirty="0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Концепция законопроекта </a:t>
            </a:r>
            <a:br>
              <a:rPr lang="ru-RU" sz="2400" b="1" dirty="0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 стандартизации в РФ»</a:t>
            </a:r>
          </a:p>
        </p:txBody>
      </p:sp>
      <p:sp>
        <p:nvSpPr>
          <p:cNvPr id="40963" name="Содержимое 2"/>
          <p:cNvSpPr>
            <a:spLocks noGrp="1"/>
          </p:cNvSpPr>
          <p:nvPr>
            <p:ph idx="4294967295"/>
          </p:nvPr>
        </p:nvSpPr>
        <p:spPr>
          <a:xfrm>
            <a:off x="266700" y="1581468"/>
            <a:ext cx="8640763" cy="473868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1800"/>
              </a:spcAft>
              <a:buClr>
                <a:srgbClr val="003CA0"/>
              </a:buClr>
              <a:buFont typeface="Wingdings" pitchFamily="2" charset="2"/>
              <a:buChar char="Ø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Обеспечение преемственности с ФЗ «О техническом регулировании» 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0"/>
              </a:spcBef>
              <a:spcAft>
                <a:spcPts val="1800"/>
              </a:spcAft>
              <a:buClr>
                <a:srgbClr val="003CA0"/>
              </a:buClr>
              <a:buFont typeface="Wingdings" pitchFamily="2" charset="2"/>
              <a:buChar char="Ø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Стандартизация в обеспечение технических регламентов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000" dirty="0" smtClean="0"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>сохраняется в ФЗ «О техническом регулировании» 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rgbClr val="003CA0"/>
              </a:buClr>
              <a:buFont typeface="Wingdings" pitchFamily="2" charset="2"/>
              <a:buChar char="Ø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Учет наилучших современных международных и зарубежных практик в сфере стандартизации 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rgbClr val="003CA0"/>
              </a:buClr>
              <a:buFont typeface="Wingdings" pitchFamily="2" charset="2"/>
              <a:buChar char="Ø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Усиление роли стандартизации в обществе 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rgbClr val="003CA0"/>
              </a:buClr>
              <a:buFont typeface="Wingdings" pitchFamily="2" charset="2"/>
              <a:buChar char="Ø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Базирование на Концепции развития национальной системы стандартизации до 2020 г.</a:t>
            </a:r>
          </a:p>
        </p:txBody>
      </p:sp>
      <p:sp>
        <p:nvSpPr>
          <p:cNvPr id="40964" name="Номер слайда 3"/>
          <p:cNvSpPr txBox="1">
            <a:spLocks noGrp="1"/>
          </p:cNvSpPr>
          <p:nvPr/>
        </p:nvSpPr>
        <p:spPr bwMode="auto">
          <a:xfrm>
            <a:off x="7239000" y="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endParaRPr lang="ru-RU" sz="2000">
              <a:solidFill>
                <a:srgbClr val="00007A"/>
              </a:solidFill>
              <a:latin typeface="Calibri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585200" y="6381750"/>
            <a:ext cx="558800" cy="476250"/>
          </a:xfrm>
        </p:spPr>
        <p:txBody>
          <a:bodyPr/>
          <a:lstStyle/>
          <a:p>
            <a:pPr>
              <a:defRPr/>
            </a:pPr>
            <a:fld id="{76A3AA38-916E-4DC5-87CD-6ADF5AA3C15A}" type="slidenum">
              <a:rPr lang="ru-RU"/>
              <a:pPr>
                <a:defRPr/>
              </a:pPr>
              <a:t>15</a:t>
            </a:fld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8313" y="0"/>
            <a:ext cx="8229600" cy="11430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45720"/>
            <a:r>
              <a:rPr lang="ru-RU" sz="2400" b="1" dirty="0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ФЗ </a:t>
            </a:r>
            <a:br>
              <a:rPr lang="ru-RU" sz="2400" b="1" dirty="0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 стандартизации в РФ»</a:t>
            </a:r>
          </a:p>
        </p:txBody>
      </p:sp>
      <p:sp>
        <p:nvSpPr>
          <p:cNvPr id="41987" name="Содержимое 2"/>
          <p:cNvSpPr>
            <a:spLocks noGrp="1"/>
          </p:cNvSpPr>
          <p:nvPr>
            <p:ph idx="4294967295"/>
          </p:nvPr>
        </p:nvSpPr>
        <p:spPr>
          <a:xfrm>
            <a:off x="685800" y="1357313"/>
            <a:ext cx="7772400" cy="4738687"/>
          </a:xfrm>
        </p:spPr>
        <p:txBody>
          <a:bodyPr/>
          <a:lstStyle/>
          <a:p>
            <a:r>
              <a:rPr lang="ru-RU" sz="1800" b="1" dirty="0">
                <a:solidFill>
                  <a:srgbClr val="003399"/>
                </a:solidFill>
                <a:latin typeface="Arial" charset="0"/>
                <a:cs typeface="Arial" charset="0"/>
              </a:rPr>
              <a:t>Глава 1 </a:t>
            </a: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«Общие положения»</a:t>
            </a:r>
          </a:p>
          <a:p>
            <a:r>
              <a:rPr lang="ru-RU" sz="1800" b="1" dirty="0">
                <a:solidFill>
                  <a:srgbClr val="003399"/>
                </a:solidFill>
                <a:latin typeface="Arial" charset="0"/>
                <a:cs typeface="Arial" charset="0"/>
              </a:rPr>
              <a:t>Глава 2 </a:t>
            </a: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«Национальная система стандартизации Российской Федерации»</a:t>
            </a:r>
          </a:p>
          <a:p>
            <a:r>
              <a:rPr lang="ru-RU" sz="1800" b="1" dirty="0">
                <a:solidFill>
                  <a:srgbClr val="003399"/>
                </a:solidFill>
                <a:latin typeface="Arial" charset="0"/>
                <a:cs typeface="Arial" charset="0"/>
              </a:rPr>
              <a:t>Глава 3 </a:t>
            </a: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«Документы по стандартизации»</a:t>
            </a:r>
          </a:p>
          <a:p>
            <a:r>
              <a:rPr lang="ru-RU" sz="1800" b="1" dirty="0">
                <a:solidFill>
                  <a:srgbClr val="003399"/>
                </a:solidFill>
                <a:latin typeface="Arial" charset="0"/>
                <a:cs typeface="Arial" charset="0"/>
              </a:rPr>
              <a:t>Глава 4 </a:t>
            </a: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«Планирование работ по стандартизации и разработка документов национальной системы стандартизации»</a:t>
            </a:r>
          </a:p>
          <a:p>
            <a:r>
              <a:rPr lang="ru-RU" sz="1800" b="1" dirty="0">
                <a:solidFill>
                  <a:srgbClr val="003399"/>
                </a:solidFill>
                <a:latin typeface="Arial" charset="0"/>
                <a:cs typeface="Arial" charset="0"/>
              </a:rPr>
              <a:t>Глава 5 </a:t>
            </a: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«Государственная политика в области стандартизации»</a:t>
            </a:r>
          </a:p>
          <a:p>
            <a:r>
              <a:rPr lang="ru-RU" sz="1800" b="1" dirty="0">
                <a:solidFill>
                  <a:srgbClr val="003399"/>
                </a:solidFill>
                <a:latin typeface="Arial" charset="0"/>
                <a:cs typeface="Arial" charset="0"/>
              </a:rPr>
              <a:t>Глава 6 </a:t>
            </a: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«Применение документов национальной системы стандартизации на территории Российской Федерации»</a:t>
            </a:r>
          </a:p>
          <a:p>
            <a:r>
              <a:rPr lang="ru-RU" sz="1800" b="1" dirty="0">
                <a:solidFill>
                  <a:srgbClr val="003399"/>
                </a:solidFill>
                <a:latin typeface="Arial" charset="0"/>
                <a:cs typeface="Arial" charset="0"/>
              </a:rPr>
              <a:t>Глава 7 </a:t>
            </a: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«Информационное обеспечение стандартизации»</a:t>
            </a:r>
          </a:p>
          <a:p>
            <a:r>
              <a:rPr lang="ru-RU" sz="1800" b="1" dirty="0">
                <a:solidFill>
                  <a:srgbClr val="003399"/>
                </a:solidFill>
                <a:latin typeface="Arial" charset="0"/>
                <a:cs typeface="Arial" charset="0"/>
              </a:rPr>
              <a:t>Глава 8 </a:t>
            </a: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«Международное сотрудничество в области стандартизации»</a:t>
            </a:r>
          </a:p>
          <a:p>
            <a:r>
              <a:rPr lang="ru-RU" sz="1800" b="1" dirty="0">
                <a:solidFill>
                  <a:srgbClr val="003399"/>
                </a:solidFill>
                <a:latin typeface="Arial" charset="0"/>
                <a:cs typeface="Arial" charset="0"/>
              </a:rPr>
              <a:t>Глава 9 </a:t>
            </a: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«Финансирование работ по стандартизации»</a:t>
            </a:r>
          </a:p>
          <a:p>
            <a:r>
              <a:rPr lang="ru-RU" sz="1800" b="1" dirty="0">
                <a:solidFill>
                  <a:srgbClr val="003399"/>
                </a:solidFill>
                <a:latin typeface="Arial" charset="0"/>
                <a:cs typeface="Arial" charset="0"/>
              </a:rPr>
              <a:t>Глава 10 </a:t>
            </a: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«Заключительные и переходные положения»</a:t>
            </a:r>
          </a:p>
        </p:txBody>
      </p:sp>
      <p:sp>
        <p:nvSpPr>
          <p:cNvPr id="41988" name="Номер слайда 3"/>
          <p:cNvSpPr txBox="1">
            <a:spLocks noGrp="1"/>
          </p:cNvSpPr>
          <p:nvPr/>
        </p:nvSpPr>
        <p:spPr bwMode="auto">
          <a:xfrm>
            <a:off x="7239000" y="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endParaRPr lang="ru-RU" sz="2000">
              <a:solidFill>
                <a:srgbClr val="00007A"/>
              </a:solidFill>
              <a:latin typeface="Calibri" pitchFamily="34" charset="0"/>
            </a:endParaRPr>
          </a:p>
        </p:txBody>
      </p:sp>
      <p:sp>
        <p:nvSpPr>
          <p:cNvPr id="5" name="Содержимое 2"/>
          <p:cNvSpPr>
            <a:spLocks/>
          </p:cNvSpPr>
          <p:nvPr/>
        </p:nvSpPr>
        <p:spPr bwMode="auto">
          <a:xfrm>
            <a:off x="182880" y="6100922"/>
            <a:ext cx="8697913" cy="60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sz="2000" i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</a:t>
            </a:r>
            <a:r>
              <a:rPr lang="ru-RU" sz="2000" i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роект </a:t>
            </a:r>
            <a:r>
              <a:rPr lang="ru-RU" sz="2000" i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закона структурирован в 10 глав, 34 статьи 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585200" y="6381750"/>
            <a:ext cx="558800" cy="476250"/>
          </a:xfrm>
        </p:spPr>
        <p:txBody>
          <a:bodyPr/>
          <a:lstStyle/>
          <a:p>
            <a:pPr>
              <a:defRPr/>
            </a:pPr>
            <a:fld id="{76A3AA38-916E-4DC5-87CD-6ADF5AA3C15A}" type="slidenum">
              <a:rPr lang="ru-RU"/>
              <a:pPr>
                <a:defRPr/>
              </a:pPr>
              <a:t>16</a:t>
            </a:fld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0"/>
            <a:ext cx="8229600" cy="11430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45720"/>
            <a:r>
              <a:rPr lang="ru-RU" sz="2400" b="1" dirty="0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Сфера действия федерального закона </a:t>
            </a:r>
            <a:br>
              <a:rPr lang="ru-RU" sz="2400" b="1" dirty="0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 стандартизации в РФ»</a:t>
            </a:r>
          </a:p>
        </p:txBody>
      </p:sp>
      <p:sp>
        <p:nvSpPr>
          <p:cNvPr id="43011" name="Rectangle 4"/>
          <p:cNvSpPr>
            <a:spLocks noChangeArrowheads="1"/>
          </p:cNvSpPr>
          <p:nvPr/>
        </p:nvSpPr>
        <p:spPr bwMode="auto">
          <a:xfrm>
            <a:off x="179388" y="908050"/>
            <a:ext cx="8785225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spcBef>
                <a:spcPct val="20000"/>
              </a:spcBef>
              <a:buClr>
                <a:srgbClr val="003CA0"/>
              </a:buClr>
              <a:buSzPct val="90000"/>
              <a:buFont typeface="Wingdings" pitchFamily="2" charset="2"/>
              <a:buChar char="Ø"/>
            </a:pPr>
            <a:endParaRPr lang="ru-RU" sz="1800" dirty="0">
              <a:solidFill>
                <a:srgbClr val="00007A"/>
              </a:solidFill>
            </a:endParaRPr>
          </a:p>
          <a:p>
            <a:pPr marL="285750" indent="-285750">
              <a:spcBef>
                <a:spcPct val="20000"/>
              </a:spcBef>
              <a:buClr>
                <a:srgbClr val="003CA0"/>
              </a:buClr>
              <a:buSzPct val="90000"/>
              <a:buFont typeface="Wingdings" pitchFamily="2" charset="2"/>
              <a:buChar char="Ø"/>
            </a:pPr>
            <a:r>
              <a:rPr lang="ru-RU" sz="1600" dirty="0"/>
              <a:t>отношения, возникающие при разработке, утверждении и применении документов  по стандартизации</a:t>
            </a:r>
          </a:p>
          <a:p>
            <a:pPr marL="285750" indent="-285750" algn="just">
              <a:spcBef>
                <a:spcPct val="20000"/>
              </a:spcBef>
              <a:buClr>
                <a:srgbClr val="003CA0"/>
              </a:buClr>
              <a:buSzPct val="90000"/>
              <a:buFont typeface="Wingdings" pitchFamily="2" charset="2"/>
              <a:buChar char="Ø"/>
            </a:pPr>
            <a:r>
              <a:rPr lang="ru-RU" sz="1600" dirty="0"/>
              <a:t> права и обязанности участников регулируемых законом отношений</a:t>
            </a:r>
          </a:p>
          <a:p>
            <a:pPr marL="285750" indent="-285750" algn="just">
              <a:spcBef>
                <a:spcPct val="20000"/>
              </a:spcBef>
              <a:buClr>
                <a:srgbClr val="003CA0"/>
              </a:buClr>
              <a:buSzPct val="90000"/>
              <a:buFont typeface="Wingdings" pitchFamily="2" charset="2"/>
              <a:buChar char="Ø"/>
            </a:pPr>
            <a:r>
              <a:rPr lang="ru-RU" sz="1600" dirty="0"/>
              <a:t>организационные основы стандартизации</a:t>
            </a:r>
          </a:p>
          <a:p>
            <a:pPr marL="285750" indent="-285750" algn="just">
              <a:spcBef>
                <a:spcPct val="20000"/>
              </a:spcBef>
              <a:buClr>
                <a:srgbClr val="003CA0"/>
              </a:buClr>
              <a:buSzPct val="90000"/>
              <a:buFont typeface="Wingdings" pitchFamily="2" charset="2"/>
              <a:buChar char="Ø"/>
            </a:pPr>
            <a:r>
              <a:rPr lang="ru-RU" sz="1600" dirty="0"/>
              <a:t>обеспечение единой государственной политики в сфере стандартизации</a:t>
            </a:r>
            <a:endParaRPr lang="ru-RU" sz="1600" dirty="0">
              <a:latin typeface="Verdana" pitchFamily="34" charset="0"/>
            </a:endParaRPr>
          </a:p>
        </p:txBody>
      </p:sp>
      <p:sp>
        <p:nvSpPr>
          <p:cNvPr id="43012" name="Номер слайда 3"/>
          <p:cNvSpPr txBox="1">
            <a:spLocks/>
          </p:cNvSpPr>
          <p:nvPr/>
        </p:nvSpPr>
        <p:spPr bwMode="auto">
          <a:xfrm>
            <a:off x="8510588" y="0"/>
            <a:ext cx="63341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endParaRPr lang="ru-RU" sz="1800">
              <a:solidFill>
                <a:srgbClr val="00007A"/>
              </a:solidFill>
              <a:latin typeface="Calibri" pitchFamily="34" charset="0"/>
            </a:endParaRPr>
          </a:p>
        </p:txBody>
      </p:sp>
      <p:sp>
        <p:nvSpPr>
          <p:cNvPr id="43013" name="Заголовок 1"/>
          <p:cNvSpPr>
            <a:spLocks/>
          </p:cNvSpPr>
          <p:nvPr/>
        </p:nvSpPr>
        <p:spPr bwMode="auto">
          <a:xfrm>
            <a:off x="179387" y="2559050"/>
            <a:ext cx="87852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1800" dirty="0">
                <a:solidFill>
                  <a:srgbClr val="990000"/>
                </a:solidFill>
                <a:latin typeface="Verdana" pitchFamily="34" charset="0"/>
              </a:rPr>
              <a:t>СТРУКТУРА НАЦИОНАЛЬНОЙ СИСТЕМЫ СТАНДАРТИЗАЦИИ</a:t>
            </a:r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2124075" y="3284538"/>
            <a:ext cx="6480175" cy="504825"/>
          </a:xfrm>
          <a:prstGeom prst="rect">
            <a:avLst/>
          </a:prstGeom>
          <a:solidFill>
            <a:srgbClr val="0000CC"/>
          </a:solidFill>
          <a:ln w="28575">
            <a:solidFill>
              <a:srgbClr val="0000CC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Федеральный орган исполнительной власти </a:t>
            </a:r>
          </a:p>
          <a:p>
            <a:pPr algn="ctr"/>
            <a:r>
              <a:rPr lang="ru-RU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 нормативно-правовому регулированию в области стандартизации</a:t>
            </a:r>
          </a:p>
        </p:txBody>
      </p:sp>
      <p:sp>
        <p:nvSpPr>
          <p:cNvPr id="43015" name="Text Box 7"/>
          <p:cNvSpPr txBox="1">
            <a:spLocks noChangeArrowheads="1"/>
          </p:cNvSpPr>
          <p:nvPr/>
        </p:nvSpPr>
        <p:spPr bwMode="auto">
          <a:xfrm>
            <a:off x="3132138" y="4076700"/>
            <a:ext cx="4810125" cy="431800"/>
          </a:xfrm>
          <a:prstGeom prst="rect">
            <a:avLst/>
          </a:prstGeom>
          <a:solidFill>
            <a:srgbClr val="0000CC"/>
          </a:solidFill>
          <a:ln w="28575">
            <a:solidFill>
              <a:srgbClr val="0000CC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800" b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Национальный орган по стандартизации</a:t>
            </a:r>
          </a:p>
        </p:txBody>
      </p:sp>
      <p:grpSp>
        <p:nvGrpSpPr>
          <p:cNvPr id="43016" name="Группа 26"/>
          <p:cNvGrpSpPr>
            <a:grpSpLocks/>
          </p:cNvGrpSpPr>
          <p:nvPr/>
        </p:nvGrpSpPr>
        <p:grpSpPr bwMode="auto">
          <a:xfrm>
            <a:off x="2700338" y="5013325"/>
            <a:ext cx="2376487" cy="720725"/>
            <a:chOff x="2402969" y="4366120"/>
            <a:chExt cx="2621375" cy="1039461"/>
          </a:xfrm>
        </p:grpSpPr>
        <p:sp>
          <p:nvSpPr>
            <p:cNvPr id="43017" name="Text Box 3"/>
            <p:cNvSpPr txBox="1">
              <a:spLocks noChangeArrowheads="1"/>
            </p:cNvSpPr>
            <p:nvPr/>
          </p:nvSpPr>
          <p:spPr bwMode="auto">
            <a:xfrm>
              <a:off x="2934584" y="4366120"/>
              <a:ext cx="2089760" cy="751075"/>
            </a:xfrm>
            <a:prstGeom prst="rect">
              <a:avLst/>
            </a:prstGeom>
            <a:solidFill>
              <a:srgbClr val="ECECFA"/>
            </a:solidFill>
            <a:ln w="19050">
              <a:solidFill>
                <a:srgbClr val="00007A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sz="1800" b="0">
                <a:solidFill>
                  <a:srgbClr val="00007A"/>
                </a:solidFill>
                <a:latin typeface="Impact" pitchFamily="34" charset="0"/>
              </a:endParaRPr>
            </a:p>
          </p:txBody>
        </p:sp>
        <p:sp>
          <p:nvSpPr>
            <p:cNvPr id="43018" name="Text Box 4"/>
            <p:cNvSpPr txBox="1">
              <a:spLocks noChangeArrowheads="1"/>
            </p:cNvSpPr>
            <p:nvPr/>
          </p:nvSpPr>
          <p:spPr bwMode="auto">
            <a:xfrm>
              <a:off x="2667626" y="4529816"/>
              <a:ext cx="2089760" cy="751075"/>
            </a:xfrm>
            <a:prstGeom prst="rect">
              <a:avLst/>
            </a:prstGeom>
            <a:solidFill>
              <a:srgbClr val="ECECFA"/>
            </a:solidFill>
            <a:ln w="19050">
              <a:solidFill>
                <a:srgbClr val="00007A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sz="1800" b="0">
                <a:solidFill>
                  <a:srgbClr val="00007A"/>
                </a:solidFill>
                <a:latin typeface="Impact" pitchFamily="34" charset="0"/>
              </a:endParaRPr>
            </a:p>
          </p:txBody>
        </p:sp>
        <p:sp>
          <p:nvSpPr>
            <p:cNvPr id="43019" name="Text Box 9"/>
            <p:cNvSpPr txBox="1">
              <a:spLocks noChangeArrowheads="1"/>
            </p:cNvSpPr>
            <p:nvPr/>
          </p:nvSpPr>
          <p:spPr bwMode="auto">
            <a:xfrm>
              <a:off x="2402969" y="4654506"/>
              <a:ext cx="2089760" cy="751075"/>
            </a:xfrm>
            <a:prstGeom prst="rect">
              <a:avLst/>
            </a:prstGeom>
            <a:solidFill>
              <a:srgbClr val="ECECFA"/>
            </a:solidFill>
            <a:ln w="19050">
              <a:solidFill>
                <a:srgbClr val="00007A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400" dirty="0">
                  <a:solidFill>
                    <a:srgbClr val="00007A"/>
                  </a:solidFill>
                  <a:latin typeface="Arial" pitchFamily="34" charset="0"/>
                  <a:cs typeface="Arial" pitchFamily="34" charset="0"/>
                </a:rPr>
                <a:t>ТК</a:t>
              </a:r>
            </a:p>
            <a:p>
              <a:pPr algn="ctr"/>
              <a:r>
                <a:rPr lang="ru-RU" sz="1400" dirty="0">
                  <a:solidFill>
                    <a:srgbClr val="00007A"/>
                  </a:solidFill>
                  <a:latin typeface="Arial" pitchFamily="34" charset="0"/>
                  <a:cs typeface="Arial" pitchFamily="34" charset="0"/>
                </a:rPr>
                <a:t>по стандартизации</a:t>
              </a:r>
            </a:p>
          </p:txBody>
        </p:sp>
      </p:grpSp>
      <p:sp>
        <p:nvSpPr>
          <p:cNvPr id="43020" name="Text Box 10"/>
          <p:cNvSpPr txBox="1">
            <a:spLocks noChangeArrowheads="1"/>
          </p:cNvSpPr>
          <p:nvPr/>
        </p:nvSpPr>
        <p:spPr bwMode="auto">
          <a:xfrm>
            <a:off x="179388" y="3933825"/>
            <a:ext cx="2305050" cy="674688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CC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400" dirty="0">
                <a:solidFill>
                  <a:srgbClr val="00007A"/>
                </a:solidFill>
                <a:latin typeface="Arial" pitchFamily="34" charset="0"/>
                <a:cs typeface="Arial" pitchFamily="34" charset="0"/>
              </a:rPr>
              <a:t>Общественный Совет </a:t>
            </a:r>
          </a:p>
          <a:p>
            <a:pPr algn="ctr"/>
            <a:r>
              <a:rPr lang="ru-RU" sz="1400" dirty="0">
                <a:solidFill>
                  <a:srgbClr val="00007A"/>
                </a:solidFill>
                <a:latin typeface="Arial" pitchFamily="34" charset="0"/>
                <a:cs typeface="Arial" pitchFamily="34" charset="0"/>
              </a:rPr>
              <a:t>по стандартизации</a:t>
            </a:r>
          </a:p>
        </p:txBody>
      </p:sp>
      <p:cxnSp>
        <p:nvCxnSpPr>
          <p:cNvPr id="43021" name="AutoShape 11"/>
          <p:cNvCxnSpPr>
            <a:cxnSpLocks noChangeShapeType="1"/>
            <a:endCxn id="43015" idx="1"/>
          </p:cNvCxnSpPr>
          <p:nvPr/>
        </p:nvCxnSpPr>
        <p:spPr bwMode="auto">
          <a:xfrm>
            <a:off x="2484438" y="4292600"/>
            <a:ext cx="633412" cy="0"/>
          </a:xfrm>
          <a:prstGeom prst="straightConnector1">
            <a:avLst/>
          </a:prstGeom>
          <a:noFill/>
          <a:ln w="28575">
            <a:solidFill>
              <a:srgbClr val="0000CC"/>
            </a:solidFill>
            <a:round/>
            <a:headEnd/>
            <a:tailEnd/>
          </a:ln>
        </p:spPr>
      </p:cxnSp>
      <p:grpSp>
        <p:nvGrpSpPr>
          <p:cNvPr id="43022" name="Группа 25"/>
          <p:cNvGrpSpPr>
            <a:grpSpLocks/>
          </p:cNvGrpSpPr>
          <p:nvPr/>
        </p:nvGrpSpPr>
        <p:grpSpPr bwMode="auto">
          <a:xfrm>
            <a:off x="5580063" y="4941888"/>
            <a:ext cx="3313112" cy="935037"/>
            <a:chOff x="6232602" y="4327114"/>
            <a:chExt cx="2625678" cy="1088096"/>
          </a:xfrm>
        </p:grpSpPr>
        <p:sp>
          <p:nvSpPr>
            <p:cNvPr id="43023" name="Text Box 12"/>
            <p:cNvSpPr txBox="1">
              <a:spLocks noChangeArrowheads="1"/>
            </p:cNvSpPr>
            <p:nvPr/>
          </p:nvSpPr>
          <p:spPr bwMode="auto">
            <a:xfrm>
              <a:off x="6764217" y="4327114"/>
              <a:ext cx="2094063" cy="751075"/>
            </a:xfrm>
            <a:prstGeom prst="rect">
              <a:avLst/>
            </a:prstGeom>
            <a:solidFill>
              <a:srgbClr val="990000"/>
            </a:solidFill>
            <a:ln w="4127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sz="1800" b="0">
                <a:solidFill>
                  <a:schemeClr val="bg1"/>
                </a:solidFill>
                <a:latin typeface="Impact" pitchFamily="34" charset="0"/>
              </a:endParaRPr>
            </a:p>
          </p:txBody>
        </p:sp>
        <p:sp>
          <p:nvSpPr>
            <p:cNvPr id="43024" name="Text Box 13"/>
            <p:cNvSpPr txBox="1">
              <a:spLocks noChangeArrowheads="1"/>
            </p:cNvSpPr>
            <p:nvPr/>
          </p:nvSpPr>
          <p:spPr bwMode="auto">
            <a:xfrm>
              <a:off x="6497259" y="4490810"/>
              <a:ext cx="2094063" cy="751075"/>
            </a:xfrm>
            <a:prstGeom prst="rect">
              <a:avLst/>
            </a:prstGeom>
            <a:solidFill>
              <a:srgbClr val="990000"/>
            </a:solidFill>
            <a:ln w="4127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sz="1800" b="0">
                <a:solidFill>
                  <a:schemeClr val="bg1"/>
                </a:solidFill>
                <a:latin typeface="Impact" pitchFamily="34" charset="0"/>
              </a:endParaRPr>
            </a:p>
          </p:txBody>
        </p:sp>
        <p:sp>
          <p:nvSpPr>
            <p:cNvPr id="43025" name="Text Box 14"/>
            <p:cNvSpPr txBox="1">
              <a:spLocks noChangeArrowheads="1"/>
            </p:cNvSpPr>
            <p:nvPr/>
          </p:nvSpPr>
          <p:spPr bwMode="auto">
            <a:xfrm>
              <a:off x="6232602" y="4664135"/>
              <a:ext cx="2094063" cy="751075"/>
            </a:xfrm>
            <a:prstGeom prst="rect">
              <a:avLst/>
            </a:prstGeom>
            <a:solidFill>
              <a:srgbClr val="990000"/>
            </a:solidFill>
            <a:ln w="4127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4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проектные</a:t>
              </a:r>
            </a:p>
            <a:p>
              <a:pPr algn="ctr"/>
              <a:r>
                <a:rPr lang="ru-RU" sz="14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ТК по стандартизации </a:t>
              </a:r>
            </a:p>
          </p:txBody>
        </p:sp>
      </p:grpSp>
      <p:cxnSp>
        <p:nvCxnSpPr>
          <p:cNvPr id="43026" name="AutoShape 15"/>
          <p:cNvCxnSpPr>
            <a:cxnSpLocks noChangeShapeType="1"/>
          </p:cNvCxnSpPr>
          <p:nvPr/>
        </p:nvCxnSpPr>
        <p:spPr bwMode="auto">
          <a:xfrm flipH="1">
            <a:off x="4140200" y="4508500"/>
            <a:ext cx="1436688" cy="495300"/>
          </a:xfrm>
          <a:prstGeom prst="straightConnector1">
            <a:avLst/>
          </a:prstGeom>
          <a:noFill/>
          <a:ln w="19050">
            <a:solidFill>
              <a:srgbClr val="0000CC"/>
            </a:solidFill>
            <a:round/>
            <a:headEnd/>
            <a:tailEnd/>
          </a:ln>
        </p:spPr>
      </p:cxnSp>
      <p:cxnSp>
        <p:nvCxnSpPr>
          <p:cNvPr id="43027" name="AutoShape 16"/>
          <p:cNvCxnSpPr>
            <a:cxnSpLocks noChangeShapeType="1"/>
          </p:cNvCxnSpPr>
          <p:nvPr/>
        </p:nvCxnSpPr>
        <p:spPr bwMode="auto">
          <a:xfrm>
            <a:off x="6011863" y="4508500"/>
            <a:ext cx="1117600" cy="407988"/>
          </a:xfrm>
          <a:prstGeom prst="straightConnector1">
            <a:avLst/>
          </a:prstGeom>
          <a:noFill/>
          <a:ln w="19050">
            <a:solidFill>
              <a:srgbClr val="0000CC"/>
            </a:solidFill>
            <a:round/>
            <a:headEnd/>
            <a:tailEnd/>
          </a:ln>
        </p:spPr>
      </p:cxnSp>
      <p:sp>
        <p:nvSpPr>
          <p:cNvPr id="43028" name="Стрелка вниз 31"/>
          <p:cNvSpPr>
            <a:spLocks noChangeArrowheads="1"/>
          </p:cNvSpPr>
          <p:nvPr/>
        </p:nvSpPr>
        <p:spPr bwMode="auto">
          <a:xfrm>
            <a:off x="5219700" y="3789363"/>
            <a:ext cx="642938" cy="287337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000CC"/>
          </a:solidFill>
          <a:ln w="9525" algn="ctr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 sz="2400" b="0">
              <a:latin typeface="Times New Roman" pitchFamily="18" charset="0"/>
            </a:endParaRPr>
          </a:p>
        </p:txBody>
      </p:sp>
      <p:cxnSp>
        <p:nvCxnSpPr>
          <p:cNvPr id="43030" name="AutoShape 15"/>
          <p:cNvCxnSpPr>
            <a:cxnSpLocks noChangeShapeType="1"/>
            <a:stCxn id="43015" idx="2"/>
          </p:cNvCxnSpPr>
          <p:nvPr/>
        </p:nvCxnSpPr>
        <p:spPr bwMode="auto">
          <a:xfrm flipH="1">
            <a:off x="4932363" y="4522788"/>
            <a:ext cx="604837" cy="1498600"/>
          </a:xfrm>
          <a:prstGeom prst="straightConnector1">
            <a:avLst/>
          </a:prstGeom>
          <a:noFill/>
          <a:ln w="19050">
            <a:solidFill>
              <a:srgbClr val="0000CC"/>
            </a:solidFill>
            <a:round/>
            <a:headEnd/>
            <a:tailEnd/>
          </a:ln>
        </p:spPr>
      </p:cxnSp>
      <p:grpSp>
        <p:nvGrpSpPr>
          <p:cNvPr id="2" name="Группа 26"/>
          <p:cNvGrpSpPr>
            <a:grpSpLocks/>
          </p:cNvGrpSpPr>
          <p:nvPr/>
        </p:nvGrpSpPr>
        <p:grpSpPr bwMode="auto">
          <a:xfrm>
            <a:off x="3617899" y="6083848"/>
            <a:ext cx="2786080" cy="631793"/>
            <a:chOff x="2402969" y="4366120"/>
            <a:chExt cx="2621375" cy="1039461"/>
          </a:xfrm>
          <a:solidFill>
            <a:srgbClr val="00B0F0"/>
          </a:solidFill>
        </p:grpSpPr>
        <p:sp>
          <p:nvSpPr>
            <p:cNvPr id="3" name="Text Box 3"/>
            <p:cNvSpPr txBox="1">
              <a:spLocks noChangeArrowheads="1"/>
            </p:cNvSpPr>
            <p:nvPr/>
          </p:nvSpPr>
          <p:spPr bwMode="auto">
            <a:xfrm>
              <a:off x="2934584" y="4366120"/>
              <a:ext cx="2089760" cy="751075"/>
            </a:xfrm>
            <a:prstGeom prst="rect">
              <a:avLst/>
            </a:prstGeom>
            <a:grpFill/>
            <a:ln w="19050">
              <a:solidFill>
                <a:srgbClr val="00007A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1800" b="0">
                <a:solidFill>
                  <a:srgbClr val="00007A"/>
                </a:solidFill>
                <a:latin typeface="Impact" pitchFamily="34" charset="0"/>
                <a:cs typeface="+mn-cs"/>
              </a:endParaRPr>
            </a:p>
          </p:txBody>
        </p:sp>
        <p:sp>
          <p:nvSpPr>
            <p:cNvPr id="4" name="Text Box 4"/>
            <p:cNvSpPr txBox="1">
              <a:spLocks noChangeArrowheads="1"/>
            </p:cNvSpPr>
            <p:nvPr/>
          </p:nvSpPr>
          <p:spPr bwMode="auto">
            <a:xfrm>
              <a:off x="2667626" y="4529816"/>
              <a:ext cx="2089760" cy="751075"/>
            </a:xfrm>
            <a:prstGeom prst="rect">
              <a:avLst/>
            </a:prstGeom>
            <a:grpFill/>
            <a:ln w="19050">
              <a:solidFill>
                <a:srgbClr val="00007A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1800" b="0">
                <a:solidFill>
                  <a:srgbClr val="00007A"/>
                </a:solidFill>
                <a:latin typeface="Impact" pitchFamily="34" charset="0"/>
                <a:cs typeface="+mn-cs"/>
              </a:endParaRPr>
            </a:p>
          </p:txBody>
        </p:sp>
        <p:sp>
          <p:nvSpPr>
            <p:cNvPr id="7" name="Text Box 9"/>
            <p:cNvSpPr txBox="1">
              <a:spLocks noChangeArrowheads="1"/>
            </p:cNvSpPr>
            <p:nvPr/>
          </p:nvSpPr>
          <p:spPr bwMode="auto">
            <a:xfrm>
              <a:off x="2402969" y="4654506"/>
              <a:ext cx="2089760" cy="751075"/>
            </a:xfrm>
            <a:prstGeom prst="rect">
              <a:avLst/>
            </a:prstGeom>
            <a:grpFill/>
            <a:ln w="19050">
              <a:solidFill>
                <a:srgbClr val="0047D6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r>
                <a:rPr lang="ru-RU" sz="1400" dirty="0">
                  <a:solidFill>
                    <a:srgbClr val="00007A"/>
                  </a:solidFill>
                  <a:latin typeface="Arial" pitchFamily="34" charset="0"/>
                  <a:cs typeface="Arial" pitchFamily="34" charset="0"/>
                </a:rPr>
                <a:t>Научные </a:t>
              </a:r>
              <a:r>
                <a:rPr lang="ru-RU" sz="1400" dirty="0" smtClean="0">
                  <a:solidFill>
                    <a:srgbClr val="00007A"/>
                  </a:solidFill>
                  <a:latin typeface="Arial" pitchFamily="34" charset="0"/>
                  <a:cs typeface="Arial" pitchFamily="34" charset="0"/>
                </a:rPr>
                <a:t>организации</a:t>
              </a:r>
              <a:endParaRPr lang="ru-RU" sz="1400" dirty="0">
                <a:solidFill>
                  <a:srgbClr val="00007A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3032" name="Группа 26"/>
          <p:cNvGrpSpPr>
            <a:grpSpLocks/>
          </p:cNvGrpSpPr>
          <p:nvPr/>
        </p:nvGrpSpPr>
        <p:grpSpPr bwMode="auto">
          <a:xfrm>
            <a:off x="179388" y="4724400"/>
            <a:ext cx="2376487" cy="720725"/>
            <a:chOff x="2402969" y="4366120"/>
            <a:chExt cx="2621375" cy="1039461"/>
          </a:xfrm>
        </p:grpSpPr>
        <p:sp>
          <p:nvSpPr>
            <p:cNvPr id="43033" name="Text Box 3"/>
            <p:cNvSpPr txBox="1">
              <a:spLocks noChangeArrowheads="1"/>
            </p:cNvSpPr>
            <p:nvPr/>
          </p:nvSpPr>
          <p:spPr bwMode="auto">
            <a:xfrm>
              <a:off x="2934584" y="4366120"/>
              <a:ext cx="2089760" cy="751075"/>
            </a:xfrm>
            <a:prstGeom prst="rect">
              <a:avLst/>
            </a:prstGeom>
            <a:solidFill>
              <a:srgbClr val="ECECFA"/>
            </a:solidFill>
            <a:ln w="19050">
              <a:solidFill>
                <a:srgbClr val="00007A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sz="1800" b="0">
                <a:solidFill>
                  <a:srgbClr val="00007A"/>
                </a:solidFill>
                <a:latin typeface="Impact" pitchFamily="34" charset="0"/>
              </a:endParaRPr>
            </a:p>
          </p:txBody>
        </p:sp>
        <p:sp>
          <p:nvSpPr>
            <p:cNvPr id="43034" name="Text Box 4"/>
            <p:cNvSpPr txBox="1">
              <a:spLocks noChangeArrowheads="1"/>
            </p:cNvSpPr>
            <p:nvPr/>
          </p:nvSpPr>
          <p:spPr bwMode="auto">
            <a:xfrm>
              <a:off x="2667626" y="4529816"/>
              <a:ext cx="2089760" cy="751075"/>
            </a:xfrm>
            <a:prstGeom prst="rect">
              <a:avLst/>
            </a:prstGeom>
            <a:solidFill>
              <a:srgbClr val="ECECFA"/>
            </a:solidFill>
            <a:ln w="19050">
              <a:solidFill>
                <a:srgbClr val="00007A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sz="1800" b="0">
                <a:solidFill>
                  <a:srgbClr val="00007A"/>
                </a:solidFill>
                <a:latin typeface="Impact" pitchFamily="34" charset="0"/>
              </a:endParaRPr>
            </a:p>
          </p:txBody>
        </p:sp>
        <p:sp>
          <p:nvSpPr>
            <p:cNvPr id="43035" name="Text Box 9"/>
            <p:cNvSpPr txBox="1">
              <a:spLocks noChangeArrowheads="1"/>
            </p:cNvSpPr>
            <p:nvPr/>
          </p:nvSpPr>
          <p:spPr bwMode="auto">
            <a:xfrm>
              <a:off x="2402969" y="4654506"/>
              <a:ext cx="2089760" cy="751075"/>
            </a:xfrm>
            <a:prstGeom prst="rect">
              <a:avLst/>
            </a:prstGeom>
            <a:solidFill>
              <a:srgbClr val="ECECFA"/>
            </a:solidFill>
            <a:ln w="19050">
              <a:solidFill>
                <a:srgbClr val="00007A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400" b="0" dirty="0">
                  <a:solidFill>
                    <a:srgbClr val="00007A"/>
                  </a:solidFill>
                  <a:latin typeface="Arial" pitchFamily="34" charset="0"/>
                  <a:cs typeface="Arial" pitchFamily="34" charset="0"/>
                </a:rPr>
                <a:t>Отраслевые советы</a:t>
              </a:r>
            </a:p>
            <a:p>
              <a:pPr algn="ctr"/>
              <a:r>
                <a:rPr lang="ru-RU" sz="1400" b="0" dirty="0">
                  <a:solidFill>
                    <a:srgbClr val="00007A"/>
                  </a:solidFill>
                  <a:latin typeface="Arial" pitchFamily="34" charset="0"/>
                  <a:cs typeface="Arial" pitchFamily="34" charset="0"/>
                </a:rPr>
                <a:t>по стандартизации</a:t>
              </a:r>
            </a:p>
          </p:txBody>
        </p:sp>
      </p:grpSp>
      <p:cxnSp>
        <p:nvCxnSpPr>
          <p:cNvPr id="43036" name="AutoShape 15"/>
          <p:cNvCxnSpPr>
            <a:cxnSpLocks noChangeShapeType="1"/>
          </p:cNvCxnSpPr>
          <p:nvPr/>
        </p:nvCxnSpPr>
        <p:spPr bwMode="auto">
          <a:xfrm flipH="1">
            <a:off x="2555875" y="4508500"/>
            <a:ext cx="1436688" cy="495300"/>
          </a:xfrm>
          <a:prstGeom prst="straightConnector1">
            <a:avLst/>
          </a:prstGeom>
          <a:noFill/>
          <a:ln w="19050">
            <a:solidFill>
              <a:srgbClr val="0000CC"/>
            </a:solidFill>
            <a:round/>
            <a:headEnd/>
            <a:tailEnd/>
          </a:ln>
        </p:spPr>
      </p:cxnSp>
      <p:cxnSp>
        <p:nvCxnSpPr>
          <p:cNvPr id="43037" name="AutoShape 15"/>
          <p:cNvCxnSpPr>
            <a:cxnSpLocks noChangeShapeType="1"/>
            <a:stCxn id="43020" idx="2"/>
            <a:endCxn id="43033" idx="0"/>
          </p:cNvCxnSpPr>
          <p:nvPr/>
        </p:nvCxnSpPr>
        <p:spPr bwMode="auto">
          <a:xfrm>
            <a:off x="1331913" y="4622800"/>
            <a:ext cx="277812" cy="92075"/>
          </a:xfrm>
          <a:prstGeom prst="straightConnector1">
            <a:avLst/>
          </a:prstGeom>
          <a:noFill/>
          <a:ln w="19050">
            <a:solidFill>
              <a:srgbClr val="0000CC"/>
            </a:solidFill>
            <a:round/>
            <a:headEnd/>
            <a:tailEnd/>
          </a:ln>
        </p:spPr>
      </p:cxnSp>
      <p:sp>
        <p:nvSpPr>
          <p:cNvPr id="33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585200" y="6381750"/>
            <a:ext cx="558800" cy="476250"/>
          </a:xfrm>
        </p:spPr>
        <p:txBody>
          <a:bodyPr/>
          <a:lstStyle/>
          <a:p>
            <a:pPr>
              <a:defRPr/>
            </a:pPr>
            <a:fld id="{76A3AA38-916E-4DC5-87CD-6ADF5AA3C15A}" type="slidenum">
              <a:rPr lang="ru-RU"/>
              <a:pPr>
                <a:defRPr/>
              </a:pPr>
              <a:t>17</a:t>
            </a:fld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39750" y="0"/>
            <a:ext cx="8072438" cy="11430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45720"/>
            <a:r>
              <a:rPr lang="ru-RU" sz="2400" b="1" dirty="0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Предложения по применению </a:t>
            </a:r>
            <a:br>
              <a:rPr lang="ru-RU" sz="2400" b="1" dirty="0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ссылок  на  стандарты</a:t>
            </a:r>
          </a:p>
        </p:txBody>
      </p:sp>
      <p:sp>
        <p:nvSpPr>
          <p:cNvPr id="46083" name="Номер слайда 4"/>
          <p:cNvSpPr txBox="1">
            <a:spLocks noGrp="1"/>
          </p:cNvSpPr>
          <p:nvPr/>
        </p:nvSpPr>
        <p:spPr bwMode="auto">
          <a:xfrm>
            <a:off x="7239000" y="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endParaRPr lang="ru-RU" sz="2000">
              <a:solidFill>
                <a:srgbClr val="00007A"/>
              </a:solidFill>
              <a:latin typeface="Calibri" pitchFamily="34" charset="0"/>
            </a:endParaRPr>
          </a:p>
        </p:txBody>
      </p:sp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827088" y="1268413"/>
            <a:ext cx="7839075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5750" indent="-285750">
              <a:spcBef>
                <a:spcPts val="2000"/>
              </a:spcBef>
              <a:buFont typeface="Wingdings" pitchFamily="2" charset="2"/>
              <a:buChar char="Ø"/>
            </a:pPr>
            <a:r>
              <a:rPr lang="ru-RU" sz="1600" dirty="0">
                <a:solidFill>
                  <a:srgbClr val="00007A"/>
                </a:solidFill>
              </a:rPr>
              <a:t> </a:t>
            </a:r>
            <a:r>
              <a:rPr lang="ru-RU" sz="1600" dirty="0">
                <a:solidFill>
                  <a:srgbClr val="003CA0"/>
                </a:solidFill>
              </a:rPr>
              <a:t>в технических регламентах </a:t>
            </a:r>
          </a:p>
          <a:p>
            <a:pPr marL="285750" indent="-285750">
              <a:spcBef>
                <a:spcPts val="2000"/>
              </a:spcBef>
              <a:buFont typeface="Wingdings" pitchFamily="2" charset="2"/>
              <a:buChar char="Ø"/>
            </a:pPr>
            <a:r>
              <a:rPr lang="ru-RU" sz="1600" dirty="0">
                <a:solidFill>
                  <a:srgbClr val="003CA0"/>
                </a:solidFill>
              </a:rPr>
              <a:t> в  государственных и федеральных   целевых программах</a:t>
            </a:r>
          </a:p>
          <a:p>
            <a:pPr marL="285750" indent="-285750">
              <a:spcBef>
                <a:spcPts val="2000"/>
              </a:spcBef>
              <a:buFont typeface="Wingdings" pitchFamily="2" charset="2"/>
              <a:buChar char="Ø"/>
            </a:pPr>
            <a:r>
              <a:rPr lang="ru-RU" sz="1600" dirty="0">
                <a:solidFill>
                  <a:srgbClr val="003CA0"/>
                </a:solidFill>
              </a:rPr>
              <a:t> в  нормативных правовых актах и нормативных документах федеральных органов исполнительной власти</a:t>
            </a:r>
          </a:p>
        </p:txBody>
      </p:sp>
      <p:sp>
        <p:nvSpPr>
          <p:cNvPr id="46085" name="Заголовок 1"/>
          <p:cNvSpPr>
            <a:spLocks/>
          </p:cNvSpPr>
          <p:nvPr/>
        </p:nvSpPr>
        <p:spPr bwMode="auto">
          <a:xfrm>
            <a:off x="539750" y="2515870"/>
            <a:ext cx="82169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2000" dirty="0">
                <a:solidFill>
                  <a:srgbClr val="990000"/>
                </a:solidFill>
                <a:latin typeface="Verdana" pitchFamily="34" charset="0"/>
              </a:rPr>
              <a:t>Условия ссылки на национальные стандарты в НПА</a:t>
            </a:r>
          </a:p>
        </p:txBody>
      </p:sp>
      <p:sp>
        <p:nvSpPr>
          <p:cNvPr id="46086" name="Rectangle 4"/>
          <p:cNvSpPr>
            <a:spLocks noChangeArrowheads="1"/>
          </p:cNvSpPr>
          <p:nvPr/>
        </p:nvSpPr>
        <p:spPr bwMode="auto">
          <a:xfrm>
            <a:off x="395288" y="3357563"/>
            <a:ext cx="8497887" cy="323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5750" indent="-285750">
              <a:spcBef>
                <a:spcPts val="2400"/>
              </a:spcBef>
              <a:buClr>
                <a:srgbClr val="003CA0"/>
              </a:buClr>
              <a:buFont typeface="Arial" pitchFamily="34" charset="0"/>
              <a:buChar char="•"/>
            </a:pPr>
            <a:r>
              <a:rPr lang="ru-RU" sz="1600" dirty="0" smtClean="0"/>
              <a:t>Наименование </a:t>
            </a:r>
            <a:r>
              <a:rPr lang="ru-RU" sz="1600" dirty="0"/>
              <a:t>и обозначение стандарта с указанием или без указания даты утверждения </a:t>
            </a:r>
          </a:p>
          <a:p>
            <a:pPr marL="285750" indent="-285750">
              <a:spcBef>
                <a:spcPts val="2400"/>
              </a:spcBef>
              <a:buClr>
                <a:srgbClr val="003CA0"/>
              </a:buClr>
              <a:buFont typeface="Arial" pitchFamily="34" charset="0"/>
              <a:buChar char="•"/>
            </a:pPr>
            <a:r>
              <a:rPr lang="ru-RU" sz="1600" dirty="0" smtClean="0"/>
              <a:t>Проект </a:t>
            </a:r>
            <a:r>
              <a:rPr lang="ru-RU" sz="1600" dirty="0"/>
              <a:t>НПА проходит все требуемые процедуры, включая  процедуру публичного обсуждения и ОРВ</a:t>
            </a:r>
          </a:p>
          <a:p>
            <a:pPr marL="285750" indent="-285750">
              <a:spcBef>
                <a:spcPts val="2400"/>
              </a:spcBef>
              <a:buClr>
                <a:srgbClr val="003CA0"/>
              </a:buClr>
              <a:buFont typeface="Arial" pitchFamily="34" charset="0"/>
              <a:buChar char="•"/>
            </a:pPr>
            <a:r>
              <a:rPr lang="ru-RU" sz="1600" dirty="0" smtClean="0"/>
              <a:t>Национальный </a:t>
            </a:r>
            <a:r>
              <a:rPr lang="ru-RU" sz="1600" dirty="0"/>
              <a:t>орган по стандартизации формирует перечень стандартов, на которые были даны ссылки в НПА</a:t>
            </a:r>
          </a:p>
          <a:p>
            <a:pPr marL="285750" indent="-285750">
              <a:spcBef>
                <a:spcPts val="2400"/>
              </a:spcBef>
              <a:buClr>
                <a:srgbClr val="003CA0"/>
              </a:buClr>
              <a:buFont typeface="Arial" pitchFamily="34" charset="0"/>
              <a:buChar char="•"/>
            </a:pPr>
            <a:r>
              <a:rPr lang="ru-RU" sz="1600" dirty="0" smtClean="0"/>
              <a:t>Национальный </a:t>
            </a:r>
            <a:r>
              <a:rPr lang="ru-RU" sz="1600" dirty="0"/>
              <a:t>орган информирует ФОИВ о пересмотре стандарта, а ФОИВ информирует национальный орган о пересмотре  соответствующего НПА</a:t>
            </a: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585200" y="6381750"/>
            <a:ext cx="558800" cy="476250"/>
          </a:xfrm>
        </p:spPr>
        <p:txBody>
          <a:bodyPr/>
          <a:lstStyle/>
          <a:p>
            <a:pPr>
              <a:defRPr/>
            </a:pPr>
            <a:fld id="{76A3AA38-916E-4DC5-87CD-6ADF5AA3C15A}" type="slidenum">
              <a:rPr lang="ru-RU"/>
              <a:pPr>
                <a:defRPr/>
              </a:pPr>
              <a:t>18</a:t>
            </a:fld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84138" y="207645"/>
            <a:ext cx="8915400" cy="552450"/>
          </a:xfrm>
          <a:extLst/>
        </p:spPr>
        <p:txBody>
          <a:bodyPr rtlCol="0" anchor="t">
            <a:noAutofit/>
          </a:bodyPr>
          <a:lstStyle/>
          <a:p>
            <a:pPr marL="45720">
              <a:defRPr/>
            </a:pPr>
            <a:r>
              <a:rPr lang="ru-RU" sz="2400" b="1" dirty="0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Выводы и предложения (1)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184150" y="533400"/>
            <a:ext cx="8883650" cy="6148388"/>
          </a:xfrm>
        </p:spPr>
        <p:txBody>
          <a:bodyPr>
            <a:normAutofit/>
          </a:bodyPr>
          <a:lstStyle/>
          <a:p>
            <a:pPr marL="0" indent="269875" algn="just">
              <a:spcBef>
                <a:spcPct val="0"/>
              </a:spcBef>
              <a:spcAft>
                <a:spcPts val="1000"/>
              </a:spcAft>
              <a:buClr>
                <a:srgbClr val="003CA0"/>
              </a:buClr>
              <a:buFont typeface="Wingdings" pitchFamily="2" charset="2"/>
              <a:buChar char="§"/>
              <a:tabLst>
                <a:tab pos="450850" algn="l"/>
              </a:tabLst>
            </a:pPr>
            <a:endParaRPr lang="ru-RU" sz="1700" dirty="0" smtClean="0">
              <a:latin typeface="Arial" charset="0"/>
              <a:cs typeface="Arial" charset="0"/>
            </a:endParaRPr>
          </a:p>
          <a:p>
            <a:pPr marL="0" indent="269875" algn="just">
              <a:spcBef>
                <a:spcPct val="0"/>
              </a:spcBef>
              <a:spcAft>
                <a:spcPts val="1000"/>
              </a:spcAft>
              <a:buClr>
                <a:srgbClr val="003CA0"/>
              </a:buClr>
              <a:buFont typeface="Wingdings" pitchFamily="2" charset="2"/>
              <a:buChar char="§"/>
              <a:tabLst>
                <a:tab pos="450850" algn="l"/>
              </a:tabLst>
            </a:pPr>
            <a:r>
              <a:rPr lang="ru-RU" sz="1700" dirty="0" smtClean="0">
                <a:latin typeface="Arial" charset="0"/>
                <a:cs typeface="Arial" charset="0"/>
              </a:rPr>
              <a:t>Система технического регулирования в России не учитывает специфику электроэнергетических систем и развивается только в направлении обеспечения безопасности продукции, с учетом требований международных организаций (ВТО)</a:t>
            </a:r>
          </a:p>
          <a:p>
            <a:pPr marL="0" indent="269875" algn="just">
              <a:spcBef>
                <a:spcPct val="0"/>
              </a:spcBef>
              <a:spcAft>
                <a:spcPts val="1000"/>
              </a:spcAft>
              <a:buClr>
                <a:srgbClr val="003CA0"/>
              </a:buClr>
              <a:buFont typeface="Wingdings" pitchFamily="2" charset="2"/>
              <a:buChar char="§"/>
              <a:tabLst>
                <a:tab pos="450850" algn="l"/>
              </a:tabLst>
            </a:pPr>
            <a:endParaRPr lang="ru-RU" sz="1700" dirty="0" smtClean="0">
              <a:latin typeface="Arial" charset="0"/>
              <a:cs typeface="Arial" charset="0"/>
            </a:endParaRPr>
          </a:p>
          <a:p>
            <a:pPr marL="0" indent="269875" algn="just">
              <a:spcBef>
                <a:spcPct val="0"/>
              </a:spcBef>
              <a:spcAft>
                <a:spcPts val="1000"/>
              </a:spcAft>
              <a:buClr>
                <a:srgbClr val="003CA0"/>
              </a:buClr>
              <a:buFont typeface="Wingdings" pitchFamily="2" charset="2"/>
              <a:buChar char="§"/>
              <a:tabLst>
                <a:tab pos="450850" algn="l"/>
              </a:tabLst>
            </a:pPr>
            <a:r>
              <a:rPr lang="ru-RU" sz="1700" dirty="0" smtClean="0">
                <a:latin typeface="Arial" charset="0"/>
                <a:cs typeface="Arial" charset="0"/>
              </a:rPr>
              <a:t>Нормативно-техническое обеспечение в электроэнергетике отстает в развитии от процессов формирования рыночных отношений и модернизации электроэнергетики</a:t>
            </a:r>
          </a:p>
          <a:p>
            <a:pPr marL="0" indent="269875" algn="just">
              <a:spcBef>
                <a:spcPct val="0"/>
              </a:spcBef>
              <a:spcAft>
                <a:spcPts val="1000"/>
              </a:spcAft>
              <a:buClr>
                <a:srgbClr val="003CA0"/>
              </a:buClr>
              <a:buFont typeface="Wingdings" pitchFamily="2" charset="2"/>
              <a:buChar char="§"/>
              <a:tabLst>
                <a:tab pos="450850" algn="l"/>
              </a:tabLst>
            </a:pPr>
            <a:endParaRPr lang="ru-RU" sz="1700" dirty="0" smtClean="0">
              <a:latin typeface="Arial" charset="0"/>
              <a:cs typeface="Arial" charset="0"/>
            </a:endParaRPr>
          </a:p>
          <a:p>
            <a:pPr marL="0" indent="269875" algn="just">
              <a:spcBef>
                <a:spcPct val="0"/>
              </a:spcBef>
              <a:spcAft>
                <a:spcPts val="1000"/>
              </a:spcAft>
              <a:buClr>
                <a:srgbClr val="003CA0"/>
              </a:buClr>
              <a:buFont typeface="Wingdings" pitchFamily="2" charset="2"/>
              <a:buChar char="§"/>
              <a:tabLst>
                <a:tab pos="450850" algn="l"/>
              </a:tabLst>
            </a:pPr>
            <a:r>
              <a:rPr lang="ru-RU" sz="1700" dirty="0" smtClean="0">
                <a:latin typeface="Arial" charset="0"/>
                <a:cs typeface="Arial" charset="0"/>
              </a:rPr>
              <a:t>Система стандартизации надежности функционирования и планирования развития энергосистем базируется во многом на устаревших нормативных документах, которые не соответствуют современной структуре отрасли и порой имеют неопределенный правовой статус</a:t>
            </a:r>
          </a:p>
          <a:p>
            <a:pPr marL="0" indent="269875" algn="just">
              <a:spcBef>
                <a:spcPts val="1000"/>
              </a:spcBef>
              <a:buClr>
                <a:srgbClr val="003CA0"/>
              </a:buClr>
              <a:buFont typeface="Wingdings" pitchFamily="2" charset="2"/>
              <a:buChar char="§"/>
              <a:tabLst>
                <a:tab pos="450850" algn="l"/>
              </a:tabLst>
            </a:pPr>
            <a:r>
              <a:rPr lang="ru-RU" sz="1700" dirty="0" smtClean="0">
                <a:latin typeface="Arial" charset="0"/>
                <a:cs typeface="Arial" charset="0"/>
              </a:rPr>
              <a:t>Необходимо создание в электроэнергетике </a:t>
            </a:r>
            <a:r>
              <a:rPr lang="ru-RU" sz="1700" u="sng" dirty="0" smtClean="0">
                <a:latin typeface="Arial" charset="0"/>
                <a:cs typeface="Arial" charset="0"/>
              </a:rPr>
              <a:t>современной системы нормативно-технического обеспечения</a:t>
            </a:r>
            <a:r>
              <a:rPr lang="ru-RU" sz="1700" dirty="0" smtClean="0">
                <a:latin typeface="Arial" charset="0"/>
                <a:cs typeface="Arial" charset="0"/>
              </a:rPr>
              <a:t> </a:t>
            </a:r>
            <a:r>
              <a:rPr lang="ru-RU" sz="1700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на базе системы национальных стандартов и актуализированных отраслевых общеобязательных требований</a:t>
            </a:r>
            <a:r>
              <a:rPr lang="ru-RU" sz="1700" dirty="0" smtClean="0">
                <a:latin typeface="Arial" charset="0"/>
                <a:cs typeface="Arial" charset="0"/>
              </a:rPr>
              <a:t> к объектам, установкам, оборудованию и устройствам, а также процессам их проектирования, создания, реконструкции, модернизации и эксплуатации (стандарты и своды правил)</a:t>
            </a:r>
            <a:endParaRPr lang="ru-RU" sz="1600" dirty="0" smtClean="0">
              <a:latin typeface="Arial" charset="0"/>
              <a:cs typeface="Arial" charset="0"/>
            </a:endParaRPr>
          </a:p>
          <a:p>
            <a:pPr marL="0" indent="269875">
              <a:buFont typeface="Wingdings" pitchFamily="2" charset="2"/>
              <a:buChar char="§"/>
              <a:tabLst>
                <a:tab pos="450850" algn="l"/>
              </a:tabLst>
            </a:pPr>
            <a:endParaRPr lang="ru-RU" sz="1600" dirty="0" smtClean="0">
              <a:latin typeface="Arial" charset="0"/>
              <a:cs typeface="Arial" charset="0"/>
            </a:endParaRPr>
          </a:p>
        </p:txBody>
      </p:sp>
      <p:sp>
        <p:nvSpPr>
          <p:cNvPr id="26627" name="Номер слайда 1"/>
          <p:cNvSpPr txBox="1">
            <a:spLocks/>
          </p:cNvSpPr>
          <p:nvPr/>
        </p:nvSpPr>
        <p:spPr bwMode="auto">
          <a:xfrm>
            <a:off x="8532813" y="6429375"/>
            <a:ext cx="4667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</a:pPr>
            <a:fld id="{8CF84532-024B-4A8A-B757-F133AA84AACE}" type="slidenum">
              <a:rPr lang="ru-RU">
                <a:solidFill>
                  <a:srgbClr val="898989"/>
                </a:solidFill>
              </a:rPr>
              <a:pPr algn="r">
                <a:spcBef>
                  <a:spcPct val="50000"/>
                </a:spcBef>
              </a:pPr>
              <a:t>19</a:t>
            </a:fld>
            <a:endParaRPr lang="ru-RU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ChangeArrowheads="1"/>
          </p:cNvSpPr>
          <p:nvPr/>
        </p:nvSpPr>
        <p:spPr bwMode="auto">
          <a:xfrm>
            <a:off x="138113" y="923925"/>
            <a:ext cx="8794750" cy="5786438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ctr" defTabSz="360363" eaLnBrk="0" hangingPunct="0">
              <a:spcAft>
                <a:spcPts val="600"/>
              </a:spcAft>
              <a:buClr>
                <a:srgbClr val="003CA0"/>
              </a:buClr>
            </a:pPr>
            <a:r>
              <a:rPr lang="ru-RU" sz="1600">
                <a:solidFill>
                  <a:srgbClr val="C00000"/>
                </a:solidFill>
              </a:rPr>
              <a:t>Несовершенство нормативной базы</a:t>
            </a:r>
          </a:p>
          <a:p>
            <a:pPr algn="just" defTabSz="360363" eaLnBrk="0" hangingPunct="0">
              <a:buClr>
                <a:srgbClr val="003CA0"/>
              </a:buClr>
              <a:buFont typeface="Arial" charset="0"/>
              <a:buChar char="■"/>
            </a:pPr>
            <a:r>
              <a:rPr lang="ru-RU" sz="1600" b="0"/>
              <a:t> ФЗ «Об электроэнергетике» - </a:t>
            </a:r>
            <a:r>
              <a:rPr lang="ru-RU" sz="1600" b="0">
                <a:solidFill>
                  <a:srgbClr val="C00000"/>
                </a:solidFill>
              </a:rPr>
              <a:t>не определяет технологических основ работы ЭЭС</a:t>
            </a:r>
            <a:r>
              <a:rPr lang="ru-RU" sz="1600" b="0"/>
              <a:t>, имеет рамочный характер, не формализует понятие надежности ЭЭС на этапах ее функционирования и развития</a:t>
            </a:r>
          </a:p>
          <a:p>
            <a:pPr algn="just" defTabSz="360363" eaLnBrk="0" hangingPunct="0">
              <a:spcBef>
                <a:spcPct val="20000"/>
              </a:spcBef>
              <a:buClr>
                <a:srgbClr val="003CA0"/>
              </a:buClr>
              <a:buFont typeface="Arial" charset="0"/>
              <a:buChar char="■"/>
            </a:pPr>
            <a:r>
              <a:rPr lang="ru-RU" sz="1600" b="0"/>
              <a:t>ФЗ «О техническом регулировании» ориентирован </a:t>
            </a:r>
            <a:r>
              <a:rPr lang="ru-RU" sz="1600" b="0">
                <a:solidFill>
                  <a:srgbClr val="C00000"/>
                </a:solidFill>
              </a:rPr>
              <a:t>только на обеспечение безопасности продукции</a:t>
            </a:r>
            <a:r>
              <a:rPr lang="ru-RU" sz="1600" b="0"/>
              <a:t>, не регулирует вопросы обеспечения надежности и безопасности ЭЭС и объектов электроэнергетики (ст. 4 в ред. ФЗ от 21.07.2011 N 255-ФЗ): </a:t>
            </a:r>
          </a:p>
          <a:p>
            <a:pPr marL="271463" lvl="1" indent="179388" algn="just" defTabSz="360363" eaLnBrk="0" hangingPunct="0">
              <a:spcBef>
                <a:spcPct val="20000"/>
              </a:spcBef>
              <a:buClr>
                <a:srgbClr val="003CA0"/>
              </a:buClr>
              <a:buFont typeface="Arial" charset="0"/>
              <a:buNone/>
            </a:pPr>
            <a:r>
              <a:rPr lang="ru-RU" sz="1600" b="0"/>
              <a:t>ФЗ «</a:t>
            </a:r>
            <a:r>
              <a:rPr lang="ru-RU" sz="1600"/>
              <a:t>не регулирует </a:t>
            </a:r>
            <a:r>
              <a:rPr lang="ru-RU" sz="1600" b="0"/>
              <a:t>отношения, связанные с разработкой, принятием, применением и исполнением … </a:t>
            </a:r>
            <a:r>
              <a:rPr lang="ru-RU" sz="1600"/>
              <a:t>требований к обеспечению надежности и безопасности электроэнергетических систем и объектов электроэнергетики </a:t>
            </a:r>
            <a:r>
              <a:rPr lang="ru-RU" sz="1600" b="0"/>
              <a:t>…»</a:t>
            </a:r>
          </a:p>
          <a:p>
            <a:pPr algn="just" defTabSz="360363" eaLnBrk="0" hangingPunct="0">
              <a:spcBef>
                <a:spcPct val="20000"/>
              </a:spcBef>
              <a:buClr>
                <a:srgbClr val="003CA0"/>
              </a:buClr>
              <a:buFont typeface="Arial" charset="0"/>
              <a:buChar char="■"/>
            </a:pPr>
            <a:r>
              <a:rPr lang="ru-RU" sz="1600" b="0"/>
              <a:t>Вопросы стандартизации в ФЗ «О техническом регулировании» </a:t>
            </a:r>
            <a:r>
              <a:rPr lang="ru-RU" sz="1600" b="0">
                <a:solidFill>
                  <a:srgbClr val="C00000"/>
                </a:solidFill>
              </a:rPr>
              <a:t>сужены</a:t>
            </a:r>
            <a:r>
              <a:rPr lang="ru-RU" sz="1600" b="0"/>
              <a:t> </a:t>
            </a:r>
          </a:p>
          <a:p>
            <a:pPr algn="just" defTabSz="360363" eaLnBrk="0" hangingPunct="0">
              <a:spcBef>
                <a:spcPct val="20000"/>
              </a:spcBef>
              <a:buClr>
                <a:srgbClr val="003CA0"/>
              </a:buClr>
              <a:buFont typeface="Arial" charset="0"/>
              <a:buChar char="■"/>
            </a:pPr>
            <a:r>
              <a:rPr lang="ru-RU" sz="1600" b="0"/>
              <a:t>Национальные стандарты (ГОСТ Р) </a:t>
            </a:r>
            <a:r>
              <a:rPr lang="ru-RU" sz="1600" b="0">
                <a:solidFill>
                  <a:srgbClr val="C00000"/>
                </a:solidFill>
              </a:rPr>
              <a:t>не имеют статуса обязательных</a:t>
            </a:r>
            <a:r>
              <a:rPr lang="ru-RU" sz="1600" b="0"/>
              <a:t>, в том числе по системным вопросам обеспечения надежности ЭЭС; ГОСТ Р на оборудование электрических станций и сетей характеризуются недостаточными темпами обновления и уровнем гармонизации с международными стандартами</a:t>
            </a:r>
          </a:p>
          <a:p>
            <a:pPr algn="just" defTabSz="360363" eaLnBrk="0" hangingPunct="0">
              <a:spcBef>
                <a:spcPct val="20000"/>
              </a:spcBef>
              <a:buClr>
                <a:srgbClr val="003CA0"/>
              </a:buClr>
              <a:buFont typeface="Arial" charset="0"/>
              <a:buChar char="■"/>
            </a:pPr>
            <a:r>
              <a:rPr lang="ru-RU" sz="1600" b="0"/>
              <a:t>Процедура выпуска общеотраслевых стандартов в электроэнергетике </a:t>
            </a:r>
            <a:r>
              <a:rPr lang="ru-RU" sz="1600" b="0">
                <a:solidFill>
                  <a:srgbClr val="C00000"/>
                </a:solidFill>
              </a:rPr>
              <a:t>не выработана</a:t>
            </a:r>
            <a:r>
              <a:rPr lang="ru-RU" sz="1600" b="0"/>
              <a:t>, присоединение субъектов к стандартам инфраструктурных организаций отрасли - </a:t>
            </a:r>
            <a:r>
              <a:rPr lang="ru-RU" sz="1600" b="0">
                <a:solidFill>
                  <a:srgbClr val="C00000"/>
                </a:solidFill>
              </a:rPr>
              <a:t>добровольное</a:t>
            </a:r>
            <a:r>
              <a:rPr lang="ru-RU" sz="1600" b="0"/>
              <a:t> </a:t>
            </a:r>
          </a:p>
          <a:p>
            <a:pPr algn="just" defTabSz="360363" eaLnBrk="0" hangingPunct="0">
              <a:spcBef>
                <a:spcPct val="20000"/>
              </a:spcBef>
              <a:buClr>
                <a:srgbClr val="003CA0"/>
              </a:buClr>
              <a:buFont typeface="Arial" charset="0"/>
              <a:buChar char="■"/>
            </a:pPr>
            <a:r>
              <a:rPr lang="ru-RU" sz="1600" b="0"/>
              <a:t>Минэнерго России </a:t>
            </a:r>
            <a:r>
              <a:rPr lang="ru-RU" sz="1600" b="0">
                <a:solidFill>
                  <a:srgbClr val="C00000"/>
                </a:solidFill>
              </a:rPr>
              <a:t>не имеет</a:t>
            </a:r>
            <a:r>
              <a:rPr lang="ru-RU" sz="1600">
                <a:solidFill>
                  <a:srgbClr val="C00000"/>
                </a:solidFill>
              </a:rPr>
              <a:t> </a:t>
            </a:r>
            <a:r>
              <a:rPr lang="ru-RU" sz="1600" b="0"/>
              <a:t>практики выпуска ведомственных нормативных актов по установлению обязательных технических требований в электроэнергетике</a:t>
            </a:r>
          </a:p>
          <a:p>
            <a:pPr algn="just" defTabSz="360363" eaLnBrk="0" hangingPunct="0">
              <a:spcBef>
                <a:spcPct val="20000"/>
              </a:spcBef>
              <a:buClr>
                <a:srgbClr val="003CA0"/>
              </a:buClr>
              <a:buFont typeface="Arial" charset="0"/>
              <a:buChar char="■"/>
            </a:pPr>
            <a:r>
              <a:rPr lang="ru-RU" sz="1600" b="0"/>
              <a:t>Большое количество и разобщенная деятельность ТК, слабое </a:t>
            </a:r>
            <a:r>
              <a:rPr lang="ru-RU" sz="1600" b="0">
                <a:solidFill>
                  <a:srgbClr val="C00000"/>
                </a:solidFill>
              </a:rPr>
              <a:t>межведомственное взаимодействие </a:t>
            </a:r>
            <a:r>
              <a:rPr lang="ru-RU" sz="1600" b="0"/>
              <a:t>по вопросам технического регулирования</a:t>
            </a:r>
          </a:p>
        </p:txBody>
      </p:sp>
      <p:sp>
        <p:nvSpPr>
          <p:cNvPr id="6147" name="Rectangle 5"/>
          <p:cNvSpPr>
            <a:spLocks noGrp="1" noChangeArrowheads="1"/>
          </p:cNvSpPr>
          <p:nvPr>
            <p:ph type="title"/>
          </p:nvPr>
        </p:nvSpPr>
        <p:spPr>
          <a:xfrm>
            <a:off x="138113" y="123825"/>
            <a:ext cx="8861425" cy="742950"/>
          </a:xfrm>
        </p:spPr>
        <p:txBody>
          <a:bodyPr rtlCol="0" anchor="t">
            <a:noAutofit/>
          </a:bodyPr>
          <a:lstStyle/>
          <a:p>
            <a:pPr marL="45720">
              <a:defRPr/>
            </a:pPr>
            <a:r>
              <a:rPr lang="ru-RU" sz="2400" b="1" dirty="0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Общие проблемы технического регулирования </a:t>
            </a:r>
            <a:br>
              <a:rPr lang="ru-RU" sz="2400" b="1" dirty="0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2400" b="1" dirty="0" smtClean="0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электроэнергетике</a:t>
            </a:r>
            <a:endParaRPr lang="ru-RU" sz="2400" b="1" dirty="0">
              <a:solidFill>
                <a:srgbClr val="003C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728075" y="6429375"/>
            <a:ext cx="271463" cy="365125"/>
          </a:xfrm>
        </p:spPr>
        <p:txBody>
          <a:bodyPr/>
          <a:lstStyle/>
          <a:p>
            <a:pPr>
              <a:defRPr/>
            </a:pPr>
            <a:fld id="{6299A2DB-624F-4F33-A4DF-DFE54D4AE413}" type="slidenum">
              <a:rPr lang="ru-RU"/>
              <a:pPr>
                <a:defRPr/>
              </a:pPr>
              <a:t>2</a:t>
            </a:fld>
            <a:endParaRPr lang="ru-RU" dirty="0"/>
          </a:p>
        </p:txBody>
      </p:sp>
      <p:cxnSp>
        <p:nvCxnSpPr>
          <p:cNvPr id="17412" name="Прямая соединительная линия 7"/>
          <p:cNvCxnSpPr>
            <a:cxnSpLocks noChangeShapeType="1"/>
          </p:cNvCxnSpPr>
          <p:nvPr/>
        </p:nvCxnSpPr>
        <p:spPr bwMode="auto">
          <a:xfrm>
            <a:off x="138113" y="1220788"/>
            <a:ext cx="8861425" cy="0"/>
          </a:xfrm>
          <a:prstGeom prst="line">
            <a:avLst/>
          </a:prstGeom>
          <a:noFill/>
          <a:ln w="25400" algn="ctr">
            <a:solidFill>
              <a:srgbClr val="CC0000"/>
            </a:solidFill>
            <a:round/>
            <a:headEnd/>
            <a:tailEnd/>
          </a:ln>
        </p:spPr>
      </p:cxn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84138" y="196215"/>
            <a:ext cx="8915400" cy="552450"/>
          </a:xfrm>
          <a:extLst/>
        </p:spPr>
        <p:txBody>
          <a:bodyPr rtlCol="0" anchor="t">
            <a:noAutofit/>
          </a:bodyPr>
          <a:lstStyle/>
          <a:p>
            <a:pPr marL="45720">
              <a:defRPr/>
            </a:pPr>
            <a:r>
              <a:rPr lang="ru-RU" sz="2400" b="1" dirty="0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Выводы и предложения (2)</a:t>
            </a:r>
          </a:p>
        </p:txBody>
      </p:sp>
      <p:sp>
        <p:nvSpPr>
          <p:cNvPr id="27650" name="Rectangle 3"/>
          <p:cNvSpPr>
            <a:spLocks noGrp="1" noChangeArrowheads="1"/>
          </p:cNvSpPr>
          <p:nvPr>
            <p:ph idx="1"/>
          </p:nvPr>
        </p:nvSpPr>
        <p:spPr>
          <a:xfrm>
            <a:off x="184150" y="533400"/>
            <a:ext cx="8883650" cy="6148388"/>
          </a:xfrm>
        </p:spPr>
        <p:txBody>
          <a:bodyPr/>
          <a:lstStyle/>
          <a:p>
            <a:pPr marL="0" indent="269875" algn="just">
              <a:spcBef>
                <a:spcPts val="1000"/>
              </a:spcBef>
              <a:buClr>
                <a:srgbClr val="003CA0"/>
              </a:buClr>
              <a:buFont typeface="Wingdings" pitchFamily="2" charset="2"/>
              <a:buChar char="§"/>
              <a:tabLst>
                <a:tab pos="450850" algn="l"/>
              </a:tabLst>
            </a:pPr>
            <a:endParaRPr lang="ru-RU" sz="1700" dirty="0" smtClean="0">
              <a:latin typeface="Arial" charset="0"/>
              <a:cs typeface="Arial" charset="0"/>
            </a:endParaRPr>
          </a:p>
          <a:p>
            <a:pPr marL="0" indent="269875" algn="just">
              <a:spcBef>
                <a:spcPts val="1000"/>
              </a:spcBef>
              <a:buClr>
                <a:srgbClr val="003CA0"/>
              </a:buClr>
              <a:buFont typeface="Wingdings" pitchFamily="2" charset="2"/>
              <a:buChar char="§"/>
              <a:tabLst>
                <a:tab pos="450850" algn="l"/>
              </a:tabLst>
            </a:pPr>
            <a:r>
              <a:rPr lang="ru-RU" sz="1700" dirty="0" smtClean="0">
                <a:latin typeface="Arial" charset="0"/>
                <a:cs typeface="Arial" charset="0"/>
              </a:rPr>
              <a:t>Активизировать взаимодействие Минэнерго России с </a:t>
            </a:r>
            <a:r>
              <a:rPr lang="ru-RU" sz="1700" dirty="0" err="1" smtClean="0">
                <a:latin typeface="Arial" charset="0"/>
                <a:cs typeface="Arial" charset="0"/>
              </a:rPr>
              <a:t>Росстандартом</a:t>
            </a:r>
            <a:r>
              <a:rPr lang="ru-RU" sz="1700" dirty="0" smtClean="0">
                <a:latin typeface="Arial" charset="0"/>
                <a:cs typeface="Arial" charset="0"/>
              </a:rPr>
              <a:t> </a:t>
            </a:r>
            <a:br>
              <a:rPr lang="ru-RU" sz="1700" dirty="0" smtClean="0">
                <a:latin typeface="Arial" charset="0"/>
                <a:cs typeface="Arial" charset="0"/>
              </a:rPr>
            </a:br>
            <a:r>
              <a:rPr lang="ru-RU" sz="1700" dirty="0" smtClean="0">
                <a:latin typeface="Arial" charset="0"/>
                <a:cs typeface="Arial" charset="0"/>
              </a:rPr>
              <a:t>по вопросам развития национальных стандартов для решения задач отрасли:</a:t>
            </a:r>
          </a:p>
          <a:p>
            <a:pPr marL="319088" lvl="1" indent="269875" algn="just">
              <a:spcBef>
                <a:spcPts val="300"/>
              </a:spcBef>
              <a:buClr>
                <a:srgbClr val="C00000"/>
              </a:buClr>
              <a:buFont typeface="Wingdings" pitchFamily="2" charset="2"/>
              <a:buChar char="§"/>
              <a:tabLst>
                <a:tab pos="450850" algn="l"/>
              </a:tabLst>
            </a:pPr>
            <a:r>
              <a:rPr lang="ru-RU" sz="1500" dirty="0" smtClean="0">
                <a:latin typeface="Arial" charset="0"/>
                <a:cs typeface="Arial" charset="0"/>
              </a:rPr>
              <a:t>Организация выпуска первоочередных ГОСТ Р на базе актуальных стандартов инфраструктурных организаций (СТО)</a:t>
            </a:r>
          </a:p>
          <a:p>
            <a:pPr marL="319088" lvl="1" indent="269875" algn="just">
              <a:spcBef>
                <a:spcPts val="300"/>
              </a:spcBef>
              <a:buClr>
                <a:srgbClr val="C00000"/>
              </a:buClr>
              <a:buFont typeface="Wingdings" pitchFamily="2" charset="2"/>
              <a:buChar char="§"/>
              <a:tabLst>
                <a:tab pos="450850" algn="l"/>
              </a:tabLst>
            </a:pPr>
            <a:r>
              <a:rPr lang="ru-RU" sz="1500" dirty="0" smtClean="0">
                <a:latin typeface="Arial" charset="0"/>
                <a:cs typeface="Arial" charset="0"/>
              </a:rPr>
              <a:t>Анализ актуальности ГОСТ, в том числе на соответствие современным научно-техническим требованиям и др.</a:t>
            </a:r>
          </a:p>
          <a:p>
            <a:pPr marL="319088" lvl="1" indent="269875" algn="just">
              <a:spcBef>
                <a:spcPts val="300"/>
              </a:spcBef>
              <a:buClr>
                <a:srgbClr val="C00000"/>
              </a:buClr>
              <a:buFont typeface="Wingdings" pitchFamily="2" charset="2"/>
              <a:buChar char="§"/>
              <a:tabLst>
                <a:tab pos="450850" algn="l"/>
              </a:tabLst>
            </a:pPr>
            <a:r>
              <a:rPr lang="ru-RU" sz="1500" dirty="0" smtClean="0">
                <a:latin typeface="Arial" charset="0"/>
                <a:cs typeface="Arial" charset="0"/>
              </a:rPr>
              <a:t>Пересмотр состава ТК в электроэнергетике и проведение их укрупнения</a:t>
            </a:r>
          </a:p>
          <a:p>
            <a:pPr marL="319088" lvl="1" indent="269875" algn="just">
              <a:spcBef>
                <a:spcPts val="300"/>
              </a:spcBef>
              <a:buClr>
                <a:srgbClr val="C00000"/>
              </a:buClr>
              <a:buFont typeface="Wingdings" pitchFamily="2" charset="2"/>
              <a:buChar char="§"/>
              <a:tabLst>
                <a:tab pos="450850" algn="l"/>
              </a:tabLst>
            </a:pPr>
            <a:r>
              <a:rPr lang="ru-RU" sz="1500" dirty="0" smtClean="0">
                <a:latin typeface="Arial" charset="0"/>
                <a:cs typeface="Arial" charset="0"/>
              </a:rPr>
              <a:t>Организация работы ТК 016 «Электроэнергетика», а также других ТК в электроэнергетике</a:t>
            </a:r>
          </a:p>
          <a:p>
            <a:pPr marL="319088" lvl="1" indent="269875" algn="just">
              <a:spcBef>
                <a:spcPts val="300"/>
              </a:spcBef>
              <a:buClr>
                <a:srgbClr val="C00000"/>
              </a:buClr>
              <a:buFont typeface="Wingdings" pitchFamily="2" charset="2"/>
              <a:buChar char="§"/>
              <a:tabLst>
                <a:tab pos="450850" algn="l"/>
              </a:tabLst>
            </a:pPr>
            <a:r>
              <a:rPr lang="ru-RU" sz="1500" dirty="0" smtClean="0">
                <a:latin typeface="Arial" charset="0"/>
                <a:cs typeface="Arial" charset="0"/>
              </a:rPr>
              <a:t>Соглашение о взаимодействии  (Минэнерго России, </a:t>
            </a:r>
            <a:r>
              <a:rPr lang="ru-RU" sz="1500" dirty="0" err="1" smtClean="0">
                <a:latin typeface="Arial" charset="0"/>
                <a:cs typeface="Arial" charset="0"/>
              </a:rPr>
              <a:t>Росстандарт</a:t>
            </a:r>
            <a:r>
              <a:rPr lang="ru-RU" sz="1500" dirty="0" smtClean="0">
                <a:latin typeface="Arial" charset="0"/>
                <a:cs typeface="Arial" charset="0"/>
              </a:rPr>
              <a:t>, </a:t>
            </a:r>
            <a:r>
              <a:rPr lang="ru-RU" sz="1500" dirty="0" err="1" smtClean="0">
                <a:latin typeface="Arial" charset="0"/>
                <a:cs typeface="Arial" charset="0"/>
              </a:rPr>
              <a:t>Ростехнадзор</a:t>
            </a:r>
            <a:r>
              <a:rPr lang="ru-RU" sz="1500" dirty="0" smtClean="0">
                <a:latin typeface="Arial" charset="0"/>
                <a:cs typeface="Arial" charset="0"/>
              </a:rPr>
              <a:t> + инфраструктурные организации электроэнергетики и профильные ассоциации)</a:t>
            </a:r>
          </a:p>
          <a:p>
            <a:pPr marL="0" indent="269875" algn="just">
              <a:spcBef>
                <a:spcPts val="1200"/>
              </a:spcBef>
              <a:buClr>
                <a:srgbClr val="003CA0"/>
              </a:buClr>
              <a:buFont typeface="Wingdings" pitchFamily="2" charset="2"/>
              <a:buChar char="§"/>
              <a:tabLst>
                <a:tab pos="450850" algn="l"/>
              </a:tabLst>
            </a:pPr>
            <a:r>
              <a:rPr lang="ru-RU" sz="1600" dirty="0" smtClean="0">
                <a:latin typeface="Arial" charset="0"/>
                <a:cs typeface="Arial" charset="0"/>
              </a:rPr>
              <a:t>Организовать планирование разработки НТД (ПП РФ, Приказы Минэнерго РФ, ГОСТ Р, СТО инфраструктурных организаций)</a:t>
            </a:r>
          </a:p>
          <a:p>
            <a:pPr marL="0" indent="269875" algn="just">
              <a:spcBef>
                <a:spcPts val="1200"/>
              </a:spcBef>
              <a:buClr>
                <a:srgbClr val="003CA0"/>
              </a:buClr>
              <a:buFont typeface="Wingdings" pitchFamily="2" charset="2"/>
              <a:buChar char="§"/>
              <a:tabLst>
                <a:tab pos="450850" algn="l"/>
              </a:tabLst>
            </a:pPr>
            <a:r>
              <a:rPr lang="ru-RU" sz="1600" dirty="0" smtClean="0">
                <a:latin typeface="Arial" charset="0"/>
                <a:cs typeface="Arial" charset="0"/>
              </a:rPr>
              <a:t>Ввести разделы по развитию НТД в программных документах по электроэнергетике </a:t>
            </a:r>
          </a:p>
          <a:p>
            <a:pPr marL="0" indent="269875" algn="just">
              <a:spcBef>
                <a:spcPts val="1200"/>
              </a:spcBef>
              <a:buClr>
                <a:srgbClr val="003CA0"/>
              </a:buClr>
              <a:buFont typeface="Wingdings" pitchFamily="2" charset="2"/>
              <a:buChar char="§"/>
              <a:tabLst>
                <a:tab pos="450850" algn="l"/>
              </a:tabLst>
            </a:pPr>
            <a:r>
              <a:rPr lang="ru-RU" sz="1600" dirty="0" smtClean="0">
                <a:latin typeface="Arial" charset="0"/>
                <a:cs typeface="Arial" charset="0"/>
              </a:rPr>
              <a:t>Допустить применение ссылок на стандарты из НПА на ГОСТы </a:t>
            </a:r>
            <a:r>
              <a:rPr lang="en-US" sz="1600" dirty="0" smtClean="0">
                <a:latin typeface="Arial" charset="0"/>
                <a:cs typeface="Arial" charset="0"/>
              </a:rPr>
              <a:t/>
            </a:r>
            <a:br>
              <a:rPr lang="en-US" sz="1600" dirty="0" smtClean="0">
                <a:latin typeface="Arial" charset="0"/>
                <a:cs typeface="Arial" charset="0"/>
              </a:rPr>
            </a:br>
            <a:r>
              <a:rPr lang="ru-RU" sz="1600" dirty="0" smtClean="0">
                <a:latin typeface="Arial" charset="0"/>
                <a:cs typeface="Arial" charset="0"/>
              </a:rPr>
              <a:t>(</a:t>
            </a:r>
            <a:r>
              <a:rPr lang="ru-RU" sz="1600" u="sng" dirty="0" smtClean="0">
                <a:latin typeface="Arial" charset="0"/>
                <a:cs typeface="Arial" charset="0"/>
              </a:rPr>
              <a:t>ФЗ «О стандартизации»</a:t>
            </a:r>
            <a:r>
              <a:rPr lang="ru-RU" sz="1600" dirty="0" smtClean="0">
                <a:latin typeface="Arial" charset="0"/>
                <a:cs typeface="Arial" charset="0"/>
              </a:rPr>
              <a:t>)</a:t>
            </a:r>
          </a:p>
          <a:p>
            <a:pPr marL="0" indent="269875" algn="just">
              <a:spcBef>
                <a:spcPts val="1200"/>
              </a:spcBef>
              <a:buClr>
                <a:srgbClr val="003CA0"/>
              </a:buClr>
              <a:buFont typeface="Wingdings" pitchFamily="2" charset="2"/>
              <a:buChar char="§"/>
              <a:tabLst>
                <a:tab pos="450850" algn="l"/>
              </a:tabLst>
            </a:pPr>
            <a:r>
              <a:rPr lang="ru-RU" sz="1600" dirty="0" smtClean="0">
                <a:latin typeface="Arial" charset="0"/>
                <a:cs typeface="Arial" charset="0"/>
              </a:rPr>
              <a:t>Организовать ведение реестра НТД в сфере электроэнергетики (Минэнерго РФ)</a:t>
            </a:r>
          </a:p>
          <a:p>
            <a:pPr marL="0" indent="269875" algn="just">
              <a:spcBef>
                <a:spcPts val="1200"/>
              </a:spcBef>
              <a:buClr>
                <a:srgbClr val="003CA0"/>
              </a:buClr>
              <a:buFont typeface="Wingdings" pitchFamily="2" charset="2"/>
              <a:buChar char="§"/>
              <a:tabLst>
                <a:tab pos="450850" algn="l"/>
              </a:tabLst>
            </a:pPr>
            <a:r>
              <a:rPr lang="ru-RU" sz="1600" dirty="0" smtClean="0">
                <a:latin typeface="Arial" charset="0"/>
                <a:cs typeface="Arial" charset="0"/>
              </a:rPr>
              <a:t>Актуализация массива действующих отраслевых НТД, их переработка в стандарты и Своды правил</a:t>
            </a:r>
          </a:p>
          <a:p>
            <a:pPr marL="0" indent="269875" algn="just">
              <a:spcBef>
                <a:spcPts val="1000"/>
              </a:spcBef>
              <a:buClr>
                <a:srgbClr val="003CA0"/>
              </a:buClr>
              <a:buFont typeface="Wingdings" pitchFamily="2" charset="2"/>
              <a:buChar char="§"/>
              <a:tabLst>
                <a:tab pos="450850" algn="l"/>
              </a:tabLst>
            </a:pPr>
            <a:endParaRPr lang="ru-RU" sz="1600" dirty="0" smtClean="0">
              <a:latin typeface="Arial" charset="0"/>
              <a:cs typeface="Arial" charset="0"/>
            </a:endParaRPr>
          </a:p>
          <a:p>
            <a:pPr marL="0" indent="269875">
              <a:buFont typeface="Wingdings" pitchFamily="2" charset="2"/>
              <a:buChar char="§"/>
              <a:tabLst>
                <a:tab pos="450850" algn="l"/>
              </a:tabLst>
            </a:pPr>
            <a:endParaRPr lang="ru-RU" sz="1600" dirty="0" smtClean="0">
              <a:latin typeface="Arial" charset="0"/>
              <a:cs typeface="Arial" charset="0"/>
            </a:endParaRPr>
          </a:p>
          <a:p>
            <a:pPr marL="0" indent="269875">
              <a:buFont typeface="Wingdings" pitchFamily="2" charset="2"/>
              <a:buChar char="§"/>
              <a:tabLst>
                <a:tab pos="450850" algn="l"/>
              </a:tabLst>
            </a:pPr>
            <a:endParaRPr lang="ru-RU" sz="1600" dirty="0" smtClean="0">
              <a:latin typeface="Arial" charset="0"/>
              <a:cs typeface="Arial" charset="0"/>
            </a:endParaRPr>
          </a:p>
        </p:txBody>
      </p:sp>
      <p:sp>
        <p:nvSpPr>
          <p:cNvPr id="27651" name="Номер слайда 1"/>
          <p:cNvSpPr txBox="1">
            <a:spLocks/>
          </p:cNvSpPr>
          <p:nvPr/>
        </p:nvSpPr>
        <p:spPr bwMode="auto">
          <a:xfrm>
            <a:off x="8532813" y="6429375"/>
            <a:ext cx="4667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</a:pPr>
            <a:fld id="{8C3F39C4-0AB3-4473-8A46-C1C4E476D481}" type="slidenum">
              <a:rPr lang="ru-RU">
                <a:solidFill>
                  <a:srgbClr val="898989"/>
                </a:solidFill>
              </a:rPr>
              <a:pPr algn="r">
                <a:spcBef>
                  <a:spcPct val="50000"/>
                </a:spcBef>
              </a:pPr>
              <a:t>20</a:t>
            </a:fld>
            <a:endParaRPr lang="ru-RU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84138" y="127635"/>
            <a:ext cx="8915400" cy="552450"/>
          </a:xfrm>
          <a:extLst/>
        </p:spPr>
        <p:txBody>
          <a:bodyPr rtlCol="0" anchor="t">
            <a:noAutofit/>
          </a:bodyPr>
          <a:lstStyle/>
          <a:p>
            <a:pPr marL="45720">
              <a:defRPr/>
            </a:pPr>
            <a:r>
              <a:rPr lang="ru-RU" sz="2400" b="1" dirty="0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Выводы и предложения </a:t>
            </a:r>
            <a:r>
              <a:rPr lang="ru-RU" sz="2400" b="1" dirty="0" smtClean="0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(3)</a:t>
            </a:r>
            <a:endParaRPr lang="ru-RU" sz="2400" b="1" dirty="0">
              <a:solidFill>
                <a:srgbClr val="003C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184150" y="660400"/>
            <a:ext cx="8883650" cy="6035675"/>
          </a:xfrm>
        </p:spPr>
        <p:txBody>
          <a:bodyPr>
            <a:normAutofit/>
          </a:bodyPr>
          <a:lstStyle/>
          <a:p>
            <a:pPr marL="0" indent="269875" algn="just">
              <a:spcBef>
                <a:spcPts val="1200"/>
              </a:spcBef>
              <a:buClr>
                <a:srgbClr val="003CA0"/>
              </a:buClr>
              <a:buFont typeface="Wingdings" pitchFamily="2" charset="2"/>
              <a:buChar char="§"/>
              <a:tabLst>
                <a:tab pos="450850" algn="l"/>
              </a:tabLst>
            </a:pPr>
            <a:r>
              <a:rPr lang="ru-RU" sz="1600" smtClean="0">
                <a:latin typeface="Arial" charset="0"/>
                <a:cs typeface="Arial" charset="0"/>
              </a:rPr>
              <a:t>Развитие межотраслевого взаимодействия по вопросам нормативно-технического обеспечения в электроэнергетике (Минэнерго, Минпром, Минрегион, Минобрнауки)</a:t>
            </a:r>
          </a:p>
          <a:p>
            <a:pPr marL="319088" lvl="1" indent="269875" algn="just">
              <a:spcBef>
                <a:spcPts val="300"/>
              </a:spcBef>
              <a:buClr>
                <a:srgbClr val="C00000"/>
              </a:buClr>
              <a:buFont typeface="Wingdings" pitchFamily="2" charset="2"/>
              <a:buChar char="§"/>
              <a:tabLst>
                <a:tab pos="450850" algn="l"/>
              </a:tabLst>
            </a:pPr>
            <a:r>
              <a:rPr lang="ru-RU" sz="1500" smtClean="0">
                <a:latin typeface="Arial" charset="0"/>
                <a:cs typeface="Arial" charset="0"/>
              </a:rPr>
              <a:t>Активизация участия в Межотраслевом совете по стандартизации в электроэнергетике </a:t>
            </a:r>
          </a:p>
          <a:p>
            <a:pPr marL="319088" lvl="1" indent="269875" algn="just">
              <a:spcBef>
                <a:spcPts val="300"/>
              </a:spcBef>
              <a:buClr>
                <a:srgbClr val="C00000"/>
              </a:buClr>
              <a:buFont typeface="Wingdings" pitchFamily="2" charset="2"/>
              <a:buChar char="§"/>
              <a:tabLst>
                <a:tab pos="450850" algn="l"/>
              </a:tabLst>
            </a:pPr>
            <a:r>
              <a:rPr lang="ru-RU" sz="1500" smtClean="0">
                <a:latin typeface="Arial" charset="0"/>
                <a:cs typeface="Arial" charset="0"/>
              </a:rPr>
              <a:t>Организация взаимодействия Минэнерго РФ с комплексами энергомашиностроения и энергетического строительства (в т.ч. по вопросам типизации оборудования, типизации проектов</a:t>
            </a:r>
            <a:r>
              <a:rPr lang="ru-RU" sz="1400" smtClean="0">
                <a:latin typeface="Arial" charset="0"/>
                <a:cs typeface="Arial" charset="0"/>
              </a:rPr>
              <a:t>)</a:t>
            </a:r>
          </a:p>
          <a:p>
            <a:pPr marL="0" indent="269875" algn="just">
              <a:spcBef>
                <a:spcPct val="0"/>
              </a:spcBef>
              <a:buClr>
                <a:srgbClr val="003CA0"/>
              </a:buClr>
              <a:buFont typeface="Wingdings" pitchFamily="2" charset="2"/>
              <a:buChar char="§"/>
              <a:tabLst>
                <a:tab pos="450850" algn="l"/>
              </a:tabLst>
            </a:pPr>
            <a:endParaRPr lang="ru-RU" sz="1600" smtClean="0">
              <a:latin typeface="Arial" charset="0"/>
              <a:cs typeface="Arial" charset="0"/>
            </a:endParaRPr>
          </a:p>
          <a:p>
            <a:pPr marL="0" indent="269875" algn="just">
              <a:spcBef>
                <a:spcPct val="0"/>
              </a:spcBef>
              <a:buClr>
                <a:srgbClr val="003CA0"/>
              </a:buClr>
              <a:buFont typeface="Wingdings" pitchFamily="2" charset="2"/>
              <a:buChar char="§"/>
              <a:tabLst>
                <a:tab pos="450850" algn="l"/>
              </a:tabLst>
            </a:pPr>
            <a:r>
              <a:rPr lang="ru-RU" sz="1600" smtClean="0">
                <a:latin typeface="Arial" charset="0"/>
                <a:cs typeface="Arial" charset="0"/>
              </a:rPr>
              <a:t>Расширение участия отрасли в международных организациях по стандартизации – МЭК, ИСО, </a:t>
            </a:r>
            <a:r>
              <a:rPr lang="en-US" sz="1600" smtClean="0">
                <a:latin typeface="Arial" charset="0"/>
                <a:cs typeface="Arial" charset="0"/>
              </a:rPr>
              <a:t>IEEE</a:t>
            </a:r>
            <a:r>
              <a:rPr lang="ru-RU" sz="1600" smtClean="0">
                <a:latin typeface="Arial" charset="0"/>
                <a:cs typeface="Arial" charset="0"/>
              </a:rPr>
              <a:t>, </a:t>
            </a:r>
            <a:r>
              <a:rPr lang="en-US" sz="1600" smtClean="0">
                <a:latin typeface="Arial" charset="0"/>
                <a:cs typeface="Arial" charset="0"/>
              </a:rPr>
              <a:t>NERC</a:t>
            </a:r>
            <a:r>
              <a:rPr lang="ru-RU" sz="1600" smtClean="0">
                <a:latin typeface="Arial" charset="0"/>
                <a:cs typeface="Arial" charset="0"/>
              </a:rPr>
              <a:t>, </a:t>
            </a:r>
            <a:r>
              <a:rPr lang="en-US" sz="1600" smtClean="0">
                <a:latin typeface="Arial" charset="0"/>
                <a:cs typeface="Arial" charset="0"/>
              </a:rPr>
              <a:t>CEN/CENELEC</a:t>
            </a:r>
            <a:r>
              <a:rPr lang="ru-RU" sz="1600" smtClean="0">
                <a:latin typeface="Arial" charset="0"/>
                <a:cs typeface="Arial" charset="0"/>
              </a:rPr>
              <a:t>, МГС (Таможенный союз, ЕврАзЭС и др.)</a:t>
            </a:r>
          </a:p>
          <a:p>
            <a:pPr marL="319088" lvl="1" indent="269875" algn="just">
              <a:spcBef>
                <a:spcPts val="300"/>
              </a:spcBef>
              <a:buClr>
                <a:srgbClr val="C00000"/>
              </a:buClr>
              <a:buFont typeface="Wingdings" pitchFamily="2" charset="2"/>
              <a:buChar char="§"/>
              <a:tabLst>
                <a:tab pos="450850" algn="l"/>
              </a:tabLst>
            </a:pPr>
            <a:r>
              <a:rPr lang="ru-RU" sz="1500" smtClean="0">
                <a:latin typeface="Arial" charset="0"/>
                <a:cs typeface="Arial" charset="0"/>
              </a:rPr>
              <a:t>Организация эффективного участия в международных ТК (МЭК, ИСО и др.)</a:t>
            </a:r>
          </a:p>
          <a:p>
            <a:pPr marL="319088" lvl="1" indent="269875" algn="just">
              <a:spcBef>
                <a:spcPts val="300"/>
              </a:spcBef>
              <a:buClr>
                <a:srgbClr val="C00000"/>
              </a:buClr>
              <a:buFont typeface="Wingdings" pitchFamily="2" charset="2"/>
              <a:buChar char="§"/>
              <a:tabLst>
                <a:tab pos="450850" algn="l"/>
              </a:tabLst>
            </a:pPr>
            <a:r>
              <a:rPr lang="ru-RU" sz="1500" smtClean="0">
                <a:latin typeface="Arial" charset="0"/>
                <a:cs typeface="Arial" charset="0"/>
              </a:rPr>
              <a:t>Повышение степени гармонизации с международными стандартами в электроэнергетике</a:t>
            </a:r>
          </a:p>
          <a:p>
            <a:pPr marL="319088" lvl="1" indent="269875" algn="just">
              <a:spcBef>
                <a:spcPts val="300"/>
              </a:spcBef>
              <a:buClr>
                <a:srgbClr val="C00000"/>
              </a:buClr>
              <a:buFont typeface="Wingdings" pitchFamily="2" charset="2"/>
              <a:buChar char="§"/>
              <a:tabLst>
                <a:tab pos="450850" algn="l"/>
              </a:tabLst>
            </a:pPr>
            <a:r>
              <a:rPr lang="ru-RU" sz="1500" smtClean="0">
                <a:latin typeface="Arial" charset="0"/>
                <a:cs typeface="Arial" charset="0"/>
              </a:rPr>
              <a:t>Участие в рабочих группах по стандартизации </a:t>
            </a:r>
            <a:r>
              <a:rPr lang="en-US" sz="1500" smtClean="0">
                <a:latin typeface="Arial" charset="0"/>
                <a:cs typeface="Arial" charset="0"/>
              </a:rPr>
              <a:t>SmartGrid</a:t>
            </a:r>
            <a:r>
              <a:rPr lang="ru-RU" sz="1500" smtClean="0">
                <a:latin typeface="Arial" charset="0"/>
                <a:cs typeface="Arial" charset="0"/>
              </a:rPr>
              <a:t> и иных РГ, Системных РГ, Стратегических РГ и пр.</a:t>
            </a:r>
          </a:p>
          <a:p>
            <a:pPr marL="0" indent="269875" algn="just">
              <a:spcBef>
                <a:spcPct val="0"/>
              </a:spcBef>
              <a:buClr>
                <a:srgbClr val="003CA0"/>
              </a:buClr>
              <a:buFont typeface="Wingdings" pitchFamily="2" charset="2"/>
              <a:buChar char="§"/>
              <a:tabLst>
                <a:tab pos="450850" algn="l"/>
              </a:tabLst>
            </a:pPr>
            <a:endParaRPr lang="ru-RU" sz="1600" smtClean="0">
              <a:latin typeface="Arial" charset="0"/>
              <a:cs typeface="Arial" charset="0"/>
            </a:endParaRPr>
          </a:p>
          <a:p>
            <a:pPr marL="0" indent="269875" algn="just">
              <a:spcBef>
                <a:spcPct val="0"/>
              </a:spcBef>
              <a:buClr>
                <a:srgbClr val="003CA0"/>
              </a:buClr>
              <a:buFont typeface="Wingdings" pitchFamily="2" charset="2"/>
              <a:buChar char="§"/>
              <a:tabLst>
                <a:tab pos="450850" algn="l"/>
              </a:tabLst>
            </a:pPr>
            <a:r>
              <a:rPr lang="ru-RU" sz="1600" smtClean="0">
                <a:latin typeface="Arial" charset="0"/>
                <a:cs typeface="Arial" charset="0"/>
              </a:rPr>
              <a:t>Развитие системы добровольной сертификации оборудования, работающего в ЕЭС России, для обеспечения единства технической политики в отрасли и институциональной поддержки стандартизации </a:t>
            </a:r>
            <a:r>
              <a:rPr lang="ru-RU" sz="1500" smtClean="0">
                <a:latin typeface="Arial" charset="0"/>
                <a:cs typeface="Arial" charset="0"/>
              </a:rPr>
              <a:t>- создание методического обеспечения и др.</a:t>
            </a:r>
          </a:p>
          <a:p>
            <a:pPr marL="319088" lvl="1" indent="269875" algn="just">
              <a:spcBef>
                <a:spcPts val="300"/>
              </a:spcBef>
              <a:buClr>
                <a:srgbClr val="C00000"/>
              </a:buClr>
              <a:buFont typeface="Arial" charset="0"/>
              <a:buNone/>
              <a:tabLst>
                <a:tab pos="450850" algn="l"/>
              </a:tabLst>
            </a:pPr>
            <a:endParaRPr lang="ru-RU" sz="1400" smtClean="0">
              <a:latin typeface="Arial" charset="0"/>
              <a:cs typeface="Arial" charset="0"/>
            </a:endParaRPr>
          </a:p>
          <a:p>
            <a:pPr marL="0" indent="269875" algn="just">
              <a:spcBef>
                <a:spcPct val="0"/>
              </a:spcBef>
              <a:buClr>
                <a:srgbClr val="003CA0"/>
              </a:buClr>
              <a:buFont typeface="Wingdings" pitchFamily="2" charset="2"/>
              <a:buChar char="§"/>
              <a:tabLst>
                <a:tab pos="450850" algn="l"/>
              </a:tabLst>
            </a:pPr>
            <a:r>
              <a:rPr lang="ru-RU" sz="1600" smtClean="0">
                <a:latin typeface="Arial" charset="0"/>
                <a:cs typeface="Arial" charset="0"/>
              </a:rPr>
              <a:t>Развитие системы обязательной сертификации (под эгидой Минэнерго РФ)</a:t>
            </a:r>
          </a:p>
          <a:p>
            <a:pPr marL="319088" lvl="1" indent="269875" algn="just">
              <a:spcBef>
                <a:spcPts val="300"/>
              </a:spcBef>
              <a:buClr>
                <a:srgbClr val="C00000"/>
              </a:buClr>
              <a:buFont typeface="Wingdings" pitchFamily="2" charset="2"/>
              <a:buChar char="§"/>
              <a:tabLst>
                <a:tab pos="450850" algn="l"/>
              </a:tabLst>
            </a:pPr>
            <a:r>
              <a:rPr lang="ru-RU" sz="1500" smtClean="0">
                <a:latin typeface="Arial" charset="0"/>
                <a:cs typeface="Arial" charset="0"/>
              </a:rPr>
              <a:t>Расширение Единого перечня продукции, подлежащей обязательной сертификации, с включением в него энергетического и электротехнического оборудования и систем автоматического управления объектов электроэнергетики</a:t>
            </a:r>
          </a:p>
          <a:p>
            <a:pPr marL="0" indent="269875" algn="just">
              <a:spcBef>
                <a:spcPct val="0"/>
              </a:spcBef>
              <a:buClr>
                <a:srgbClr val="003CA0"/>
              </a:buClr>
              <a:buFont typeface="Wingdings" pitchFamily="2" charset="2"/>
              <a:buChar char="§"/>
              <a:tabLst>
                <a:tab pos="450850" algn="l"/>
              </a:tabLst>
            </a:pPr>
            <a:endParaRPr lang="ru-RU" sz="1600" smtClean="0">
              <a:latin typeface="Arial" charset="0"/>
              <a:cs typeface="Arial" charset="0"/>
            </a:endParaRPr>
          </a:p>
          <a:p>
            <a:pPr marL="319088" lvl="1" indent="269875">
              <a:buFont typeface="Wingdings" pitchFamily="2" charset="2"/>
              <a:buChar char="§"/>
              <a:tabLst>
                <a:tab pos="450850" algn="l"/>
              </a:tabLst>
            </a:pPr>
            <a:endParaRPr lang="ru-RU" sz="1600" smtClean="0">
              <a:latin typeface="Arial" charset="0"/>
              <a:cs typeface="Arial" charset="0"/>
            </a:endParaRPr>
          </a:p>
          <a:p>
            <a:pPr marL="0" indent="269875">
              <a:buFont typeface="Wingdings" pitchFamily="2" charset="2"/>
              <a:buChar char="§"/>
              <a:tabLst>
                <a:tab pos="450850" algn="l"/>
              </a:tabLst>
            </a:pPr>
            <a:endParaRPr lang="ru-RU" sz="1600" smtClean="0">
              <a:latin typeface="Arial" charset="0"/>
              <a:cs typeface="Arial" charset="0"/>
            </a:endParaRPr>
          </a:p>
          <a:p>
            <a:pPr marL="0" indent="269875">
              <a:buFont typeface="Wingdings" pitchFamily="2" charset="2"/>
              <a:buChar char="§"/>
              <a:tabLst>
                <a:tab pos="450850" algn="l"/>
              </a:tabLst>
            </a:pPr>
            <a:endParaRPr lang="ru-RU" sz="1600" smtClean="0">
              <a:latin typeface="Arial" charset="0"/>
              <a:cs typeface="Arial" charset="0"/>
            </a:endParaRPr>
          </a:p>
        </p:txBody>
      </p:sp>
      <p:sp>
        <p:nvSpPr>
          <p:cNvPr id="28675" name="Номер слайда 1"/>
          <p:cNvSpPr txBox="1">
            <a:spLocks/>
          </p:cNvSpPr>
          <p:nvPr/>
        </p:nvSpPr>
        <p:spPr bwMode="auto">
          <a:xfrm>
            <a:off x="8532813" y="6429375"/>
            <a:ext cx="4667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</a:pPr>
            <a:fld id="{9482BEF2-9838-4F1E-B0B0-79332AF8A867}" type="slidenum">
              <a:rPr lang="ru-RU">
                <a:solidFill>
                  <a:srgbClr val="898989"/>
                </a:solidFill>
              </a:rPr>
              <a:pPr algn="r">
                <a:spcBef>
                  <a:spcPct val="50000"/>
                </a:spcBef>
              </a:pPr>
              <a:t>21</a:t>
            </a:fld>
            <a:endParaRPr lang="ru-RU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4"/>
          <p:cNvSpPr>
            <a:spLocks noChangeArrowheads="1"/>
          </p:cNvSpPr>
          <p:nvPr/>
        </p:nvSpPr>
        <p:spPr bwMode="auto">
          <a:xfrm>
            <a:off x="727710" y="161925"/>
            <a:ext cx="814387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45720" algn="ctr"/>
            <a:r>
              <a:rPr lang="ru-RU" sz="2400" dirty="0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Стандарты и законодательство: </a:t>
            </a:r>
          </a:p>
          <a:p>
            <a:pPr marL="45720" algn="ctr"/>
            <a:r>
              <a:rPr lang="ru-RU" sz="2400" dirty="0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путь к сближению</a:t>
            </a:r>
          </a:p>
        </p:txBody>
      </p:sp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492125" y="3816350"/>
            <a:ext cx="7499350" cy="226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58775" indent="-282575" eaLnBrk="0" hangingPunct="0">
              <a:buClr>
                <a:schemeClr val="folHlink"/>
              </a:buClr>
              <a:buFont typeface="Wingdings" pitchFamily="2" charset="2"/>
              <a:buChar char="l"/>
            </a:pPr>
            <a:endParaRPr lang="ru-RU" sz="1400" b="0">
              <a:solidFill>
                <a:srgbClr val="800000"/>
              </a:solidFill>
              <a:latin typeface="Garamond" pitchFamily="18" charset="0"/>
            </a:endParaRPr>
          </a:p>
        </p:txBody>
      </p:sp>
      <p:pic>
        <p:nvPicPr>
          <p:cNvPr id="35844" name="Рисунок 7" descr="Рисунок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268413"/>
            <a:ext cx="8424863" cy="497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395288" y="1916113"/>
            <a:ext cx="7772400" cy="1470025"/>
          </a:xfrm>
        </p:spPr>
        <p:txBody>
          <a:bodyPr/>
          <a:lstStyle/>
          <a:p>
            <a:r>
              <a:rPr lang="ru-RU" sz="2800" smtClean="0">
                <a:solidFill>
                  <a:srgbClr val="005A9E"/>
                </a:solidFill>
                <a:latin typeface="Verdana" pitchFamily="34" charset="0"/>
              </a:rPr>
              <a:t>БЛАГОДАРЮ ЗА ВНИМАНИЕ</a:t>
            </a:r>
            <a:r>
              <a:rPr lang="ru-RU" sz="2800" smtClean="0">
                <a:solidFill>
                  <a:srgbClr val="005A9E"/>
                </a:solidFill>
                <a:latin typeface="Arial" charset="0"/>
              </a:rPr>
              <a:t> !</a:t>
            </a:r>
          </a:p>
        </p:txBody>
      </p:sp>
      <p:sp>
        <p:nvSpPr>
          <p:cNvPr id="3" name="Rectangle 1024"/>
          <p:cNvSpPr>
            <a:spLocks noChangeArrowheads="1"/>
          </p:cNvSpPr>
          <p:nvPr/>
        </p:nvSpPr>
        <p:spPr bwMode="auto">
          <a:xfrm>
            <a:off x="5000625" y="2384425"/>
            <a:ext cx="3892550" cy="421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 anchor="ctr">
            <a:spAutoFit/>
          </a:bodyPr>
          <a:lstStyle/>
          <a:p>
            <a:pPr algn="r"/>
            <a:endParaRPr lang="ru-RU" sz="3200">
              <a:solidFill>
                <a:srgbClr val="000099"/>
              </a:solidFill>
              <a:ea typeface="Arial Unicode MS" pitchFamily="34" charset="-128"/>
              <a:cs typeface="Arial Unicode MS" pitchFamily="34" charset="-128"/>
            </a:endParaRPr>
          </a:p>
          <a:p>
            <a:pPr algn="r"/>
            <a:r>
              <a:rPr lang="en-US" sz="240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Arial Unicode MS" pitchFamily="34" charset="-128"/>
                <a:cs typeface="Arial Unicode MS" pitchFamily="34" charset="-128"/>
              </a:rPr>
              <a:t> </a:t>
            </a:r>
            <a:endParaRPr lang="ru-RU" sz="240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Arial Unicode MS" pitchFamily="34" charset="-128"/>
              <a:cs typeface="Arial Unicode MS" pitchFamily="34" charset="-128"/>
            </a:endParaRPr>
          </a:p>
          <a:p>
            <a:pPr algn="r"/>
            <a:endParaRPr lang="ru-RU" sz="320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Arial Unicode MS" pitchFamily="34" charset="-128"/>
              <a:cs typeface="Arial Unicode MS" pitchFamily="34" charset="-128"/>
            </a:endParaRPr>
          </a:p>
          <a:p>
            <a:pPr algn="r"/>
            <a:endParaRPr lang="ru-RU" sz="320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Arial Unicode MS" pitchFamily="34" charset="-128"/>
              <a:cs typeface="Arial Unicode MS" pitchFamily="34" charset="-128"/>
            </a:endParaRPr>
          </a:p>
          <a:p>
            <a:pPr algn="r"/>
            <a:r>
              <a:rPr lang="ru-RU" sz="1800" b="0">
                <a:solidFill>
                  <a:srgbClr val="C0504D"/>
                </a:solidFill>
                <a:ea typeface="Arial Unicode MS" pitchFamily="34" charset="-128"/>
                <a:cs typeface="Arial Unicode MS" pitchFamily="34" charset="-128"/>
              </a:rPr>
              <a:t>Федеральное агентство </a:t>
            </a:r>
          </a:p>
          <a:p>
            <a:pPr algn="r"/>
            <a:r>
              <a:rPr lang="ru-RU" sz="1800" b="0">
                <a:solidFill>
                  <a:srgbClr val="C0504D"/>
                </a:solidFill>
                <a:ea typeface="Arial Unicode MS" pitchFamily="34" charset="-128"/>
                <a:cs typeface="Arial Unicode MS" pitchFamily="34" charset="-128"/>
              </a:rPr>
              <a:t>по техническому регулированию и метрологии</a:t>
            </a:r>
          </a:p>
          <a:p>
            <a:pPr algn="r"/>
            <a:endParaRPr lang="ru-RU" sz="1600" b="0">
              <a:latin typeface="Verdana" pitchFamily="34" charset="0"/>
              <a:ea typeface="Arial Unicode MS" pitchFamily="34" charset="-128"/>
              <a:cs typeface="Arial Unicode MS" pitchFamily="34" charset="-128"/>
            </a:endParaRPr>
          </a:p>
          <a:p>
            <a:pPr algn="r"/>
            <a:r>
              <a:rPr lang="ru-RU" sz="1800" b="0">
                <a:solidFill>
                  <a:srgbClr val="C0504D"/>
                </a:solidFill>
                <a:ea typeface="Arial Unicode MS" pitchFamily="34" charset="-128"/>
                <a:cs typeface="Arial Unicode MS" pitchFamily="34" charset="-128"/>
              </a:rPr>
              <a:t>Тел.: 8 (499) 236-03-00</a:t>
            </a:r>
            <a:br>
              <a:rPr lang="ru-RU" sz="1800" b="0">
                <a:solidFill>
                  <a:srgbClr val="C0504D"/>
                </a:solidFill>
                <a:ea typeface="Arial Unicode MS" pitchFamily="34" charset="-128"/>
                <a:cs typeface="Arial Unicode MS" pitchFamily="34" charset="-128"/>
              </a:rPr>
            </a:br>
            <a:r>
              <a:rPr lang="en-US" sz="1800" b="0">
                <a:solidFill>
                  <a:srgbClr val="C0504D"/>
                </a:solidFill>
                <a:ea typeface="Arial Unicode MS" pitchFamily="34" charset="-128"/>
                <a:cs typeface="Arial Unicode MS" pitchFamily="34" charset="-128"/>
              </a:rPr>
              <a:t>www.g</a:t>
            </a:r>
            <a:r>
              <a:rPr lang="ru-RU" sz="1800" b="0">
                <a:solidFill>
                  <a:srgbClr val="C0504D"/>
                </a:solidFill>
                <a:ea typeface="Arial Unicode MS" pitchFamily="34" charset="-128"/>
                <a:cs typeface="Arial Unicode MS" pitchFamily="34" charset="-128"/>
              </a:rPr>
              <a:t>о</a:t>
            </a:r>
            <a:r>
              <a:rPr lang="en-US" sz="1800" b="0">
                <a:solidFill>
                  <a:srgbClr val="C0504D"/>
                </a:solidFill>
                <a:ea typeface="Arial Unicode MS" pitchFamily="34" charset="-128"/>
                <a:cs typeface="Arial Unicode MS" pitchFamily="34" charset="-128"/>
              </a:rPr>
              <a:t>st.ru</a:t>
            </a:r>
            <a:endParaRPr lang="ru-RU" sz="1800" b="0">
              <a:solidFill>
                <a:srgbClr val="C0504D"/>
              </a:solidFill>
              <a:ea typeface="Arial Unicode MS" pitchFamily="34" charset="-128"/>
              <a:cs typeface="Arial Unicode MS" pitchFamily="34" charset="-128"/>
            </a:endParaRPr>
          </a:p>
          <a:p>
            <a:pPr algn="r"/>
            <a:r>
              <a:rPr lang="en-US" sz="1800" b="0">
                <a:solidFill>
                  <a:srgbClr val="C0504D"/>
                </a:solidFill>
                <a:ea typeface="Arial Unicode MS" pitchFamily="34" charset="-128"/>
                <a:cs typeface="Arial Unicode MS" pitchFamily="34" charset="-128"/>
              </a:rPr>
              <a:t>www.росстандарт.рф</a:t>
            </a:r>
            <a:endParaRPr lang="ru-RU" sz="1800" b="0">
              <a:solidFill>
                <a:srgbClr val="C0504D"/>
              </a:solidFill>
              <a:ea typeface="Arial Unicode MS" pitchFamily="34" charset="-128"/>
              <a:cs typeface="Arial Unicode MS" pitchFamily="34" charset="-128"/>
            </a:endParaRPr>
          </a:p>
          <a:p>
            <a:pPr algn="r"/>
            <a:endParaRPr lang="ru-RU" sz="24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31748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237288"/>
            <a:ext cx="9144000" cy="62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88"/>
          <p:cNvPicPr>
            <a:picLocks noChangeAspect="1" noChangeArrowheads="1"/>
          </p:cNvPicPr>
          <p:nvPr/>
        </p:nvPicPr>
        <p:blipFill>
          <a:blip r:embed="rId4"/>
          <a:srcRect l="9937" t="6186" r="6624" b="7733"/>
          <a:stretch>
            <a:fillRect/>
          </a:stretch>
        </p:blipFill>
        <p:spPr bwMode="auto">
          <a:xfrm>
            <a:off x="1979613" y="3284538"/>
            <a:ext cx="2195512" cy="242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Picture 88"/>
          <p:cNvPicPr>
            <a:picLocks noChangeAspect="1" noChangeArrowheads="1"/>
          </p:cNvPicPr>
          <p:nvPr/>
        </p:nvPicPr>
        <p:blipFill>
          <a:blip r:embed="rId4"/>
          <a:srcRect l="9937" t="6186" r="6624" b="7733"/>
          <a:stretch>
            <a:fillRect/>
          </a:stretch>
        </p:blipFill>
        <p:spPr bwMode="auto">
          <a:xfrm>
            <a:off x="1979613" y="3284538"/>
            <a:ext cx="2195512" cy="242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37388" y="3382963"/>
            <a:ext cx="1990725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89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8750" y="38100"/>
            <a:ext cx="8985250" cy="763588"/>
          </a:xfrm>
        </p:spPr>
        <p:txBody>
          <a:bodyPr rtlCol="0" anchor="t">
            <a:noAutofit/>
          </a:bodyPr>
          <a:lstStyle/>
          <a:p>
            <a:pPr marL="45720">
              <a:defRPr/>
            </a:pPr>
            <a:r>
              <a:rPr lang="ru-RU" sz="2400" b="1" dirty="0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Зарубежный опыт регламентации </a:t>
            </a:r>
            <a:br>
              <a:rPr lang="ru-RU" sz="2400" b="1" dirty="0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технических требований к </a:t>
            </a:r>
            <a:r>
              <a:rPr lang="ru-RU" sz="2400" b="1" dirty="0" smtClean="0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энергосистеме </a:t>
            </a:r>
            <a:endParaRPr lang="ru-RU" sz="2400" b="1" dirty="0">
              <a:solidFill>
                <a:srgbClr val="003C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69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822325"/>
            <a:ext cx="8863013" cy="5967413"/>
          </a:xfrm>
        </p:spPr>
        <p:txBody>
          <a:bodyPr>
            <a:noAutofit/>
          </a:bodyPr>
          <a:lstStyle/>
          <a:p>
            <a:pPr marL="44450" indent="0" algn="ctr">
              <a:lnSpc>
                <a:spcPct val="80000"/>
              </a:lnSpc>
              <a:spcBef>
                <a:spcPct val="0"/>
              </a:spcBef>
              <a:buClr>
                <a:srgbClr val="FF0000"/>
              </a:buClr>
              <a:buFont typeface="Arial" charset="0"/>
              <a:buNone/>
            </a:pPr>
            <a:r>
              <a:rPr lang="ru-RU" sz="1600" b="1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Европа</a:t>
            </a:r>
            <a:endParaRPr lang="ru-RU" sz="1600" b="1" dirty="0" smtClean="0">
              <a:solidFill>
                <a:srgbClr val="C00000"/>
              </a:solidFill>
              <a:latin typeface="Arial" charset="0"/>
              <a:cs typeface="Arial" charset="0"/>
            </a:endParaRPr>
          </a:p>
          <a:p>
            <a:pPr marL="534988" lvl="1" indent="-268288">
              <a:lnSpc>
                <a:spcPct val="80000"/>
              </a:lnSpc>
              <a:spcBef>
                <a:spcPts val="300"/>
              </a:spcBef>
              <a:buClr>
                <a:srgbClr val="003CA0"/>
              </a:buClr>
              <a:buFont typeface="Wingdings" pitchFamily="2" charset="2"/>
              <a:buChar char="§"/>
            </a:pPr>
            <a:r>
              <a:rPr lang="ru-RU" sz="1600" dirty="0" smtClean="0">
                <a:solidFill>
                  <a:srgbClr val="003CA0"/>
                </a:solidFill>
                <a:latin typeface="Arial" charset="0"/>
                <a:cs typeface="Arial" charset="0"/>
              </a:rPr>
              <a:t>Многолетняя практика применения общеобязательных правил </a:t>
            </a:r>
            <a:br>
              <a:rPr lang="ru-RU" sz="1600" dirty="0" smtClean="0">
                <a:solidFill>
                  <a:srgbClr val="003CA0"/>
                </a:solidFill>
                <a:latin typeface="Arial" charset="0"/>
                <a:cs typeface="Arial" charset="0"/>
              </a:rPr>
            </a:br>
            <a:r>
              <a:rPr lang="ru-RU" sz="1600" dirty="0" smtClean="0">
                <a:solidFill>
                  <a:srgbClr val="003CA0"/>
                </a:solidFill>
                <a:latin typeface="Arial" charset="0"/>
                <a:cs typeface="Arial" charset="0"/>
              </a:rPr>
              <a:t>функционирования и планирования развития энергосистем </a:t>
            </a:r>
            <a:br>
              <a:rPr lang="ru-RU" sz="1600" dirty="0" smtClean="0">
                <a:solidFill>
                  <a:srgbClr val="003CA0"/>
                </a:solidFill>
                <a:latin typeface="Arial" charset="0"/>
                <a:cs typeface="Arial" charset="0"/>
              </a:rPr>
            </a:br>
            <a:r>
              <a:rPr lang="ru-RU" sz="1600" dirty="0" smtClean="0">
                <a:solidFill>
                  <a:srgbClr val="003CA0"/>
                </a:solidFill>
                <a:latin typeface="Arial" charset="0"/>
                <a:cs typeface="Arial" charset="0"/>
              </a:rPr>
              <a:t>на национальном уровне:</a:t>
            </a:r>
          </a:p>
          <a:p>
            <a:pPr marL="892175" lvl="2" algn="just">
              <a:lnSpc>
                <a:spcPct val="80000"/>
              </a:lnSpc>
              <a:spcBef>
                <a:spcPts val="300"/>
              </a:spcBef>
            </a:pPr>
            <a:r>
              <a:rPr lang="ru-RU" sz="1600" dirty="0" smtClean="0">
                <a:latin typeface="Arial" charset="0"/>
                <a:cs typeface="Arial" charset="0"/>
              </a:rPr>
              <a:t>Системный кодекс (</a:t>
            </a:r>
            <a:r>
              <a:rPr lang="ru-RU" sz="1600" dirty="0" err="1" smtClean="0">
                <a:latin typeface="Arial" charset="0"/>
                <a:cs typeface="Arial" charset="0"/>
              </a:rPr>
              <a:t>Grid</a:t>
            </a:r>
            <a:r>
              <a:rPr lang="ru-RU" sz="1600" dirty="0" smtClean="0">
                <a:latin typeface="Arial" charset="0"/>
                <a:cs typeface="Arial" charset="0"/>
              </a:rPr>
              <a:t> </a:t>
            </a:r>
            <a:r>
              <a:rPr lang="ru-RU" sz="1600" dirty="0" err="1" smtClean="0">
                <a:latin typeface="Arial" charset="0"/>
                <a:cs typeface="Arial" charset="0"/>
              </a:rPr>
              <a:t>Code</a:t>
            </a:r>
            <a:r>
              <a:rPr lang="en-US" sz="1600" dirty="0" smtClean="0">
                <a:latin typeface="Arial" charset="0"/>
                <a:cs typeface="Arial" charset="0"/>
              </a:rPr>
              <a:t>,</a:t>
            </a:r>
            <a:r>
              <a:rPr lang="ru-RU" sz="1600" dirty="0" smtClean="0">
                <a:latin typeface="Arial" charset="0"/>
                <a:cs typeface="Arial" charset="0"/>
              </a:rPr>
              <a:t> </a:t>
            </a:r>
            <a:r>
              <a:rPr lang="en-US" sz="1600" dirty="0" smtClean="0">
                <a:latin typeface="Arial" charset="0"/>
                <a:cs typeface="Arial" charset="0"/>
              </a:rPr>
              <a:t>Transmission Code</a:t>
            </a:r>
            <a:r>
              <a:rPr lang="ru-RU" sz="1600" dirty="0" smtClean="0">
                <a:latin typeface="Arial" charset="0"/>
                <a:cs typeface="Arial" charset="0"/>
              </a:rPr>
              <a:t>) </a:t>
            </a:r>
          </a:p>
          <a:p>
            <a:pPr marL="892175" lvl="2" algn="just">
              <a:lnSpc>
                <a:spcPct val="80000"/>
              </a:lnSpc>
              <a:spcBef>
                <a:spcPts val="300"/>
              </a:spcBef>
            </a:pPr>
            <a:r>
              <a:rPr lang="ru-RU" sz="1600" dirty="0" smtClean="0">
                <a:latin typeface="Arial" charset="0"/>
                <a:cs typeface="Arial" charset="0"/>
              </a:rPr>
              <a:t>Кодекс распределительных сетей (</a:t>
            </a:r>
            <a:r>
              <a:rPr lang="de-DE" sz="1600" dirty="0" smtClean="0">
                <a:latin typeface="Arial" charset="0"/>
                <a:cs typeface="Arial" charset="0"/>
              </a:rPr>
              <a:t>Distribution Code</a:t>
            </a:r>
            <a:r>
              <a:rPr lang="ru-RU" sz="1600" dirty="0" smtClean="0">
                <a:latin typeface="Arial" charset="0"/>
                <a:cs typeface="Arial" charset="0"/>
              </a:rPr>
              <a:t>) </a:t>
            </a:r>
          </a:p>
          <a:p>
            <a:pPr marL="534988" lvl="1" indent="-268288" algn="just">
              <a:lnSpc>
                <a:spcPct val="80000"/>
              </a:lnSpc>
              <a:spcBef>
                <a:spcPts val="300"/>
              </a:spcBef>
              <a:buClr>
                <a:srgbClr val="003CA0"/>
              </a:buClr>
              <a:buFont typeface="Wingdings" pitchFamily="2" charset="2"/>
              <a:buChar char="§"/>
            </a:pPr>
            <a:r>
              <a:rPr lang="ru-RU" sz="1600" dirty="0" smtClean="0">
                <a:solidFill>
                  <a:srgbClr val="003CA0"/>
                </a:solidFill>
                <a:latin typeface="Arial" charset="0"/>
                <a:cs typeface="Arial" charset="0"/>
              </a:rPr>
              <a:t>Выработка единых правил для </a:t>
            </a:r>
            <a:r>
              <a:rPr lang="ru-RU" sz="1600" dirty="0" err="1" smtClean="0">
                <a:solidFill>
                  <a:srgbClr val="003CA0"/>
                </a:solidFill>
                <a:latin typeface="Arial" charset="0"/>
                <a:cs typeface="Arial" charset="0"/>
              </a:rPr>
              <a:t>энергообъединений</a:t>
            </a:r>
            <a:r>
              <a:rPr lang="ru-RU" sz="1600" dirty="0" smtClean="0">
                <a:solidFill>
                  <a:srgbClr val="003CA0"/>
                </a:solidFill>
                <a:latin typeface="Arial" charset="0"/>
                <a:cs typeface="Arial" charset="0"/>
              </a:rPr>
              <a:t>:</a:t>
            </a:r>
          </a:p>
          <a:p>
            <a:pPr marL="892175" lvl="2" algn="just">
              <a:lnSpc>
                <a:spcPct val="80000"/>
              </a:lnSpc>
              <a:spcBef>
                <a:spcPts val="300"/>
              </a:spcBef>
            </a:pPr>
            <a:r>
              <a:rPr lang="ru-RU" sz="1600" dirty="0" smtClean="0">
                <a:latin typeface="Arial" charset="0"/>
                <a:cs typeface="Arial" charset="0"/>
              </a:rPr>
              <a:t>Эксплуатационный кодекс UCTE (</a:t>
            </a:r>
            <a:r>
              <a:rPr lang="ru-RU" sz="1600" dirty="0" err="1" smtClean="0">
                <a:latin typeface="Arial" charset="0"/>
                <a:cs typeface="Arial" charset="0"/>
              </a:rPr>
              <a:t>Operation</a:t>
            </a:r>
            <a:r>
              <a:rPr lang="ru-RU" sz="1600" dirty="0" smtClean="0">
                <a:latin typeface="Arial" charset="0"/>
                <a:cs typeface="Arial" charset="0"/>
              </a:rPr>
              <a:t> </a:t>
            </a:r>
            <a:r>
              <a:rPr lang="ru-RU" sz="1600" dirty="0" err="1" smtClean="0">
                <a:latin typeface="Arial" charset="0"/>
                <a:cs typeface="Arial" charset="0"/>
              </a:rPr>
              <a:t>Handbook</a:t>
            </a:r>
            <a:r>
              <a:rPr lang="ru-RU" sz="1600" dirty="0" smtClean="0">
                <a:latin typeface="Arial" charset="0"/>
                <a:cs typeface="Arial" charset="0"/>
              </a:rPr>
              <a:t>)</a:t>
            </a:r>
          </a:p>
          <a:p>
            <a:pPr marL="892175" lvl="2" algn="just">
              <a:lnSpc>
                <a:spcPct val="80000"/>
              </a:lnSpc>
              <a:spcBef>
                <a:spcPts val="300"/>
              </a:spcBef>
            </a:pPr>
            <a:r>
              <a:rPr lang="ru-RU" sz="1600" dirty="0" smtClean="0">
                <a:latin typeface="Arial" charset="0"/>
                <a:cs typeface="Arial" charset="0"/>
              </a:rPr>
              <a:t>Системный кодекс скандинавских стран </a:t>
            </a:r>
            <a:r>
              <a:rPr lang="en-US" sz="1600" dirty="0" smtClean="0">
                <a:latin typeface="Arial" charset="0"/>
                <a:cs typeface="Arial" charset="0"/>
              </a:rPr>
              <a:t>NORDEL</a:t>
            </a:r>
            <a:r>
              <a:rPr lang="ru-RU" sz="1600" dirty="0" smtClean="0">
                <a:latin typeface="Arial" charset="0"/>
                <a:cs typeface="Arial" charset="0"/>
              </a:rPr>
              <a:t>  (</a:t>
            </a:r>
            <a:r>
              <a:rPr lang="en-US" sz="1600" dirty="0" smtClean="0">
                <a:latin typeface="Arial" charset="0"/>
                <a:cs typeface="Arial" charset="0"/>
              </a:rPr>
              <a:t>Nordic Grid Code</a:t>
            </a:r>
            <a:r>
              <a:rPr lang="ru-RU" sz="1600" dirty="0" smtClean="0">
                <a:latin typeface="Arial" charset="0"/>
                <a:cs typeface="Arial" charset="0"/>
              </a:rPr>
              <a:t>)</a:t>
            </a:r>
            <a:endParaRPr lang="en-US" sz="1600" dirty="0" smtClean="0">
              <a:latin typeface="Arial" charset="0"/>
              <a:cs typeface="Arial" charset="0"/>
            </a:endParaRPr>
          </a:p>
          <a:p>
            <a:pPr marL="892175" lvl="2" algn="just">
              <a:lnSpc>
                <a:spcPct val="80000"/>
              </a:lnSpc>
              <a:spcBef>
                <a:spcPts val="300"/>
              </a:spcBef>
            </a:pPr>
            <a:r>
              <a:rPr lang="ru-RU" sz="1600" dirty="0" smtClean="0">
                <a:latin typeface="Arial" charset="0"/>
                <a:cs typeface="Arial" charset="0"/>
              </a:rPr>
              <a:t>Системные кодексы </a:t>
            </a:r>
            <a:r>
              <a:rPr lang="en-US" sz="1600" dirty="0" smtClean="0">
                <a:latin typeface="Arial" charset="0"/>
                <a:cs typeface="Arial" charset="0"/>
              </a:rPr>
              <a:t>ENTSO-E</a:t>
            </a:r>
            <a:r>
              <a:rPr lang="ru-RU" sz="1600" dirty="0" smtClean="0">
                <a:latin typeface="Arial" charset="0"/>
                <a:cs typeface="Arial" charset="0"/>
              </a:rPr>
              <a:t> (</a:t>
            </a:r>
            <a:r>
              <a:rPr lang="en-US" sz="1600" dirty="0" smtClean="0">
                <a:latin typeface="Arial" charset="0"/>
                <a:cs typeface="Arial" charset="0"/>
              </a:rPr>
              <a:t>Network Codes</a:t>
            </a:r>
            <a:r>
              <a:rPr lang="ru-RU" sz="1600" dirty="0" smtClean="0">
                <a:latin typeface="Arial" charset="0"/>
                <a:cs typeface="Arial" charset="0"/>
              </a:rPr>
              <a:t>)</a:t>
            </a:r>
          </a:p>
          <a:p>
            <a:pPr marL="534988" lvl="1" indent="-268288" algn="ctr">
              <a:lnSpc>
                <a:spcPct val="80000"/>
              </a:lnSpc>
              <a:spcBef>
                <a:spcPct val="0"/>
              </a:spcBef>
              <a:buFont typeface="Arial" charset="0"/>
              <a:buNone/>
            </a:pPr>
            <a:endParaRPr lang="ru-RU" sz="1600" b="1" dirty="0" smtClean="0">
              <a:solidFill>
                <a:srgbClr val="C00000"/>
              </a:solidFill>
              <a:latin typeface="Arial" charset="0"/>
              <a:cs typeface="Arial" charset="0"/>
            </a:endParaRPr>
          </a:p>
          <a:p>
            <a:pPr marL="534988" lvl="1" indent="-268288" algn="ctr">
              <a:lnSpc>
                <a:spcPct val="80000"/>
              </a:lnSpc>
              <a:spcBef>
                <a:spcPct val="0"/>
              </a:spcBef>
              <a:buFont typeface="Arial" charset="0"/>
              <a:buNone/>
            </a:pPr>
            <a:r>
              <a:rPr lang="ru-RU" sz="1600" b="1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США, Канада</a:t>
            </a:r>
          </a:p>
          <a:p>
            <a:pPr marL="534988" lvl="1" indent="-268288">
              <a:lnSpc>
                <a:spcPct val="80000"/>
              </a:lnSpc>
              <a:spcBef>
                <a:spcPts val="300"/>
              </a:spcBef>
              <a:buClr>
                <a:srgbClr val="2D2D8A"/>
              </a:buClr>
              <a:buFont typeface="Wingdings" pitchFamily="2" charset="2"/>
              <a:buChar char="§"/>
            </a:pPr>
            <a:r>
              <a:rPr lang="ru-RU" sz="1600" dirty="0" smtClean="0">
                <a:solidFill>
                  <a:srgbClr val="003CA0"/>
                </a:solidFill>
                <a:latin typeface="Arial" charset="0"/>
                <a:cs typeface="Arial" charset="0"/>
              </a:rPr>
              <a:t>Принят свод Стандартов надежности </a:t>
            </a:r>
            <a:r>
              <a:rPr lang="ru-RU" sz="1600" dirty="0" smtClean="0">
                <a:latin typeface="Arial" charset="0"/>
                <a:cs typeface="Arial" charset="0"/>
              </a:rPr>
              <a:t>(NERC </a:t>
            </a:r>
            <a:r>
              <a:rPr lang="ru-RU" sz="1600" dirty="0" err="1" smtClean="0">
                <a:latin typeface="Arial" charset="0"/>
                <a:cs typeface="Arial" charset="0"/>
              </a:rPr>
              <a:t>Reliability</a:t>
            </a:r>
            <a:r>
              <a:rPr lang="ru-RU" sz="1600" dirty="0" smtClean="0">
                <a:latin typeface="Arial" charset="0"/>
                <a:cs typeface="Arial" charset="0"/>
              </a:rPr>
              <a:t> </a:t>
            </a:r>
            <a:r>
              <a:rPr lang="ru-RU" sz="1600" dirty="0" err="1" smtClean="0">
                <a:latin typeface="Arial" charset="0"/>
                <a:cs typeface="Arial" charset="0"/>
              </a:rPr>
              <a:t>Standards</a:t>
            </a:r>
            <a:r>
              <a:rPr lang="ru-RU" sz="1600" dirty="0" smtClean="0">
                <a:latin typeface="Arial" charset="0"/>
                <a:cs typeface="Arial" charset="0"/>
              </a:rPr>
              <a:t>) – </a:t>
            </a:r>
            <a:br>
              <a:rPr lang="ru-RU" sz="1600" dirty="0" smtClean="0">
                <a:latin typeface="Arial" charset="0"/>
                <a:cs typeface="Arial" charset="0"/>
              </a:rPr>
            </a:br>
            <a:r>
              <a:rPr lang="ru-RU" sz="1600" dirty="0" smtClean="0">
                <a:latin typeface="Arial" charset="0"/>
                <a:cs typeface="Arial" charset="0"/>
              </a:rPr>
              <a:t>более 130 стандартов по 14 направлениям: </a:t>
            </a:r>
            <a:r>
              <a:rPr lang="ru-RU" sz="1500" dirty="0" smtClean="0">
                <a:latin typeface="Arial" charset="0"/>
                <a:cs typeface="Arial" charset="0"/>
              </a:rPr>
              <a:t>баланс мощности, </a:t>
            </a:r>
            <a:br>
              <a:rPr lang="ru-RU" sz="1500" dirty="0" smtClean="0">
                <a:latin typeface="Arial" charset="0"/>
                <a:cs typeface="Arial" charset="0"/>
              </a:rPr>
            </a:br>
            <a:r>
              <a:rPr lang="ru-RU" sz="1500" dirty="0" smtClean="0">
                <a:latin typeface="Arial" charset="0"/>
                <a:cs typeface="Arial" charset="0"/>
              </a:rPr>
              <a:t>эксплуатация, РЗА, координация надежности, действия в </a:t>
            </a:r>
            <a:br>
              <a:rPr lang="ru-RU" sz="1500" dirty="0" smtClean="0">
                <a:latin typeface="Arial" charset="0"/>
                <a:cs typeface="Arial" charset="0"/>
              </a:rPr>
            </a:br>
            <a:r>
              <a:rPr lang="ru-RU" sz="1500" dirty="0" smtClean="0">
                <a:latin typeface="Arial" charset="0"/>
                <a:cs typeface="Arial" charset="0"/>
              </a:rPr>
              <a:t>аварийных ситуациях, планирование, проектирование, </a:t>
            </a:r>
            <a:br>
              <a:rPr lang="ru-RU" sz="1500" dirty="0" smtClean="0">
                <a:latin typeface="Arial" charset="0"/>
                <a:cs typeface="Arial" charset="0"/>
              </a:rPr>
            </a:br>
            <a:r>
              <a:rPr lang="ru-RU" sz="1500" dirty="0" smtClean="0">
                <a:latin typeface="Arial" charset="0"/>
                <a:cs typeface="Arial" charset="0"/>
              </a:rPr>
              <a:t>телекоммуникация, информационная безопасность…</a:t>
            </a:r>
          </a:p>
          <a:p>
            <a:pPr marL="534988" lvl="1" indent="-268288">
              <a:lnSpc>
                <a:spcPct val="80000"/>
              </a:lnSpc>
              <a:spcBef>
                <a:spcPts val="300"/>
              </a:spcBef>
              <a:buClr>
                <a:srgbClr val="2D2D8A"/>
              </a:buClr>
              <a:buFont typeface="Wingdings" pitchFamily="2" charset="2"/>
              <a:buChar char="§"/>
            </a:pPr>
            <a:r>
              <a:rPr lang="ru-RU" sz="1600" dirty="0" smtClean="0">
                <a:solidFill>
                  <a:srgbClr val="003CA0"/>
                </a:solidFill>
                <a:latin typeface="Arial" charset="0"/>
                <a:cs typeface="Arial" charset="0"/>
              </a:rPr>
              <a:t>Федеральная энергетическая комиссия (FERC) </a:t>
            </a:r>
            <a:r>
              <a:rPr lang="ru-RU" sz="1600" dirty="0" smtClean="0">
                <a:latin typeface="Arial" charset="0"/>
                <a:cs typeface="Arial" charset="0"/>
              </a:rPr>
              <a:t>несет ответственность </a:t>
            </a:r>
            <a:br>
              <a:rPr lang="ru-RU" sz="1600" dirty="0" smtClean="0">
                <a:latin typeface="Arial" charset="0"/>
                <a:cs typeface="Arial" charset="0"/>
              </a:rPr>
            </a:br>
            <a:r>
              <a:rPr lang="ru-RU" sz="1600" dirty="0" smtClean="0">
                <a:latin typeface="Arial" charset="0"/>
                <a:cs typeface="Arial" charset="0"/>
              </a:rPr>
              <a:t>за обеспечение надежности основной электрической сети и обладает полномочиями по утверждению обязательных стандартов надежности (с 2007 г.)</a:t>
            </a:r>
          </a:p>
          <a:p>
            <a:pPr marL="534988" lvl="1" indent="-268288">
              <a:lnSpc>
                <a:spcPct val="80000"/>
              </a:lnSpc>
              <a:spcBef>
                <a:spcPts val="300"/>
              </a:spcBef>
              <a:buClr>
                <a:srgbClr val="2D2D8A"/>
              </a:buClr>
              <a:buFont typeface="Wingdings" pitchFamily="2" charset="2"/>
              <a:buChar char="§"/>
            </a:pPr>
            <a:r>
              <a:rPr lang="ru-RU" sz="1600" dirty="0" smtClean="0">
                <a:solidFill>
                  <a:srgbClr val="003CA0"/>
                </a:solidFill>
                <a:latin typeface="Arial" charset="0"/>
                <a:cs typeface="Arial" charset="0"/>
              </a:rPr>
              <a:t>Североамериканская корпорация по надежности электроэнергетики (NERC) </a:t>
            </a:r>
            <a:br>
              <a:rPr lang="ru-RU" sz="1600" dirty="0" smtClean="0">
                <a:solidFill>
                  <a:srgbClr val="003CA0"/>
                </a:solidFill>
                <a:latin typeface="Arial" charset="0"/>
                <a:cs typeface="Arial" charset="0"/>
              </a:rPr>
            </a:br>
            <a:r>
              <a:rPr lang="ru-RU" sz="1600" dirty="0" smtClean="0">
                <a:latin typeface="Arial" charset="0"/>
                <a:cs typeface="Arial" charset="0"/>
              </a:rPr>
              <a:t>является независимой СРО, разрабатывает и контролирует исполнение стандартов надежности,  осуществляет мониторинг балансовой и режимной надежности</a:t>
            </a:r>
            <a:r>
              <a:rPr lang="en-US" sz="1600" dirty="0" smtClean="0">
                <a:latin typeface="Arial" charset="0"/>
                <a:cs typeface="Arial" charset="0"/>
              </a:rPr>
              <a:t> </a:t>
            </a:r>
            <a:r>
              <a:rPr lang="ru-RU" sz="1600" dirty="0" smtClean="0">
                <a:latin typeface="Arial" charset="0"/>
                <a:cs typeface="Arial" charset="0"/>
              </a:rPr>
              <a:t>ЭЭС</a:t>
            </a:r>
          </a:p>
          <a:p>
            <a:pPr marL="534988" lvl="1" indent="1588" algn="just">
              <a:lnSpc>
                <a:spcPct val="80000"/>
              </a:lnSpc>
              <a:spcBef>
                <a:spcPts val="0"/>
              </a:spcBef>
              <a:buClr>
                <a:srgbClr val="2D2D8A"/>
              </a:buClr>
              <a:buFont typeface="Arial" charset="0"/>
              <a:buNone/>
            </a:pPr>
            <a:endParaRPr lang="en-US" sz="1600" dirty="0" smtClean="0">
              <a:solidFill>
                <a:srgbClr val="C00000"/>
              </a:solidFill>
              <a:latin typeface="Arial" charset="0"/>
              <a:cs typeface="Arial" charset="0"/>
            </a:endParaRPr>
          </a:p>
          <a:p>
            <a:pPr marL="534988" lvl="1" indent="1588" algn="just">
              <a:lnSpc>
                <a:spcPct val="80000"/>
              </a:lnSpc>
              <a:spcBef>
                <a:spcPts val="0"/>
              </a:spcBef>
              <a:buClr>
                <a:srgbClr val="2D2D8A"/>
              </a:buClr>
              <a:buFont typeface="Arial" charset="0"/>
              <a:buNone/>
            </a:pPr>
            <a:r>
              <a:rPr lang="ru-RU" sz="1600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Реформирование </a:t>
            </a:r>
            <a:r>
              <a:rPr lang="ru-RU" sz="1600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электроэнергетики и либерализация рынков сопровождались усилением регламентации технологических правил работы энергосистемы, созданием системы общеобязательных технических требований к  работе объектов электроэнергетики в ее составе</a:t>
            </a:r>
          </a:p>
          <a:p>
            <a:pPr marL="534988" lvl="1" indent="-268288" algn="just">
              <a:lnSpc>
                <a:spcPct val="80000"/>
              </a:lnSpc>
              <a:spcBef>
                <a:spcPts val="300"/>
              </a:spcBef>
              <a:buClr>
                <a:srgbClr val="2D2D8A"/>
              </a:buClr>
              <a:buFont typeface="Courier New" pitchFamily="49" charset="0"/>
              <a:buChar char="o"/>
            </a:pPr>
            <a:endParaRPr lang="ru-RU" sz="1500" dirty="0" smtClean="0">
              <a:latin typeface="Arial" charset="0"/>
              <a:cs typeface="Arial" charset="0"/>
            </a:endParaRPr>
          </a:p>
          <a:p>
            <a:pPr marL="534988" lvl="1" indent="-268288" algn="just">
              <a:lnSpc>
                <a:spcPct val="80000"/>
              </a:lnSpc>
              <a:spcBef>
                <a:spcPts val="300"/>
              </a:spcBef>
              <a:buClr>
                <a:srgbClr val="2D2D8A"/>
              </a:buClr>
              <a:buFont typeface="Courier New" pitchFamily="49" charset="0"/>
              <a:buChar char="o"/>
            </a:pPr>
            <a:endParaRPr lang="ru-RU" sz="1000" i="1" dirty="0" smtClean="0">
              <a:latin typeface="Arial" charset="0"/>
              <a:cs typeface="Arial" charset="0"/>
            </a:endParaRPr>
          </a:p>
          <a:p>
            <a:pPr marL="534988" lvl="1" indent="-268288">
              <a:lnSpc>
                <a:spcPct val="80000"/>
              </a:lnSpc>
              <a:spcBef>
                <a:spcPts val="300"/>
              </a:spcBef>
              <a:buClr>
                <a:srgbClr val="FF0000"/>
              </a:buClr>
              <a:buFont typeface="Arial" charset="0"/>
              <a:buNone/>
            </a:pPr>
            <a:endParaRPr lang="ru-RU" sz="1000" dirty="0" smtClean="0">
              <a:solidFill>
                <a:srgbClr val="FF3300"/>
              </a:solidFill>
              <a:latin typeface="Arial" charset="0"/>
              <a:cs typeface="Arial" charset="0"/>
            </a:endParaRPr>
          </a:p>
        </p:txBody>
      </p:sp>
      <p:cxnSp>
        <p:nvCxnSpPr>
          <p:cNvPr id="18436" name="Прямая соединительная линия 7"/>
          <p:cNvCxnSpPr>
            <a:cxnSpLocks noChangeShapeType="1"/>
          </p:cNvCxnSpPr>
          <p:nvPr/>
        </p:nvCxnSpPr>
        <p:spPr bwMode="auto">
          <a:xfrm>
            <a:off x="168274" y="5830570"/>
            <a:ext cx="8861425" cy="0"/>
          </a:xfrm>
          <a:prstGeom prst="line">
            <a:avLst/>
          </a:prstGeom>
          <a:noFill/>
          <a:ln w="25400" algn="ctr">
            <a:solidFill>
              <a:srgbClr val="CC0000"/>
            </a:solidFill>
            <a:round/>
            <a:headEnd/>
            <a:tailEnd/>
          </a:ln>
        </p:spPr>
      </p:cxnSp>
      <p:sp>
        <p:nvSpPr>
          <p:cNvPr id="9" name="Прямоугольник 8"/>
          <p:cNvSpPr/>
          <p:nvPr/>
        </p:nvSpPr>
        <p:spPr bwMode="auto">
          <a:xfrm>
            <a:off x="147638" y="5953443"/>
            <a:ext cx="274637" cy="577850"/>
          </a:xfrm>
          <a:prstGeom prst="rect">
            <a:avLst/>
          </a:prstGeom>
          <a:solidFill>
            <a:srgbClr val="990033"/>
          </a:solidFill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r>
              <a:rPr lang="ru-RU" sz="3600" dirty="0">
                <a:solidFill>
                  <a:schemeClr val="bg1"/>
                </a:solidFill>
                <a:cs typeface="+mn-cs"/>
              </a:rPr>
              <a:t>!</a:t>
            </a:r>
          </a:p>
        </p:txBody>
      </p:sp>
      <p:sp>
        <p:nvSpPr>
          <p:cNvPr id="18438" name="Номер слайда 1"/>
          <p:cNvSpPr txBox="1">
            <a:spLocks/>
          </p:cNvSpPr>
          <p:nvPr/>
        </p:nvSpPr>
        <p:spPr bwMode="auto">
          <a:xfrm>
            <a:off x="8728075" y="6429375"/>
            <a:ext cx="27146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</a:pPr>
            <a:fld id="{F03444F9-89E8-4B6D-9212-6497DF25E33C}" type="slidenum">
              <a:rPr lang="ru-RU">
                <a:solidFill>
                  <a:srgbClr val="898989"/>
                </a:solidFill>
              </a:rPr>
              <a:pPr algn="r">
                <a:spcBef>
                  <a:spcPct val="50000"/>
                </a:spcBef>
              </a:pPr>
              <a:t>3</a:t>
            </a:fld>
            <a:endParaRPr lang="ru-RU">
              <a:solidFill>
                <a:srgbClr val="898989"/>
              </a:solidFill>
            </a:endParaRPr>
          </a:p>
        </p:txBody>
      </p:sp>
      <p:pic>
        <p:nvPicPr>
          <p:cNvPr id="1843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62825" y="893763"/>
            <a:ext cx="1636713" cy="168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60338" y="92075"/>
            <a:ext cx="8816975" cy="822325"/>
          </a:xfrm>
        </p:spPr>
        <p:txBody>
          <a:bodyPr rtlCol="0" anchor="t">
            <a:noAutofit/>
          </a:bodyPr>
          <a:lstStyle/>
          <a:p>
            <a:pPr marL="45720">
              <a:defRPr/>
            </a:pPr>
            <a:r>
              <a:rPr lang="ru-RU" sz="2400" b="1" dirty="0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Зарубежный опыт организации </a:t>
            </a:r>
            <a:br>
              <a:rPr lang="ru-RU" sz="2400" b="1" dirty="0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стандартизации в электроэнергетике</a:t>
            </a:r>
            <a:endParaRPr lang="ru-RU" sz="2400" b="1" dirty="0">
              <a:solidFill>
                <a:srgbClr val="003C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458" name="Rectangle 3"/>
          <p:cNvSpPr>
            <a:spLocks noGrp="1" noChangeArrowheads="1"/>
          </p:cNvSpPr>
          <p:nvPr>
            <p:ph idx="1"/>
          </p:nvPr>
        </p:nvSpPr>
        <p:spPr>
          <a:xfrm>
            <a:off x="160338" y="1058863"/>
            <a:ext cx="8823325" cy="5589587"/>
          </a:xfrm>
        </p:spPr>
        <p:txBody>
          <a:bodyPr/>
          <a:lstStyle/>
          <a:p>
            <a:pPr marL="3175" indent="174625">
              <a:lnSpc>
                <a:spcPct val="90000"/>
              </a:lnSpc>
              <a:spcBef>
                <a:spcPct val="10000"/>
              </a:spcBef>
              <a:buFont typeface="Wingdings" pitchFamily="2" charset="2"/>
              <a:buChar char="§"/>
            </a:pPr>
            <a:r>
              <a:rPr lang="ru-RU" sz="1600" b="1" dirty="0" smtClean="0">
                <a:solidFill>
                  <a:srgbClr val="003CA0"/>
                </a:solidFill>
                <a:latin typeface="Arial" charset="0"/>
                <a:cs typeface="Arial" charset="0"/>
              </a:rPr>
              <a:t>Международные организации</a:t>
            </a:r>
          </a:p>
          <a:p>
            <a:pPr lvl="1">
              <a:lnSpc>
                <a:spcPct val="90000"/>
              </a:lnSpc>
              <a:spcBef>
                <a:spcPct val="10000"/>
              </a:spcBef>
              <a:buFont typeface="Wingdings" pitchFamily="2" charset="2"/>
              <a:buChar char="§"/>
            </a:pPr>
            <a:r>
              <a:rPr lang="ru-RU" sz="1600" dirty="0" smtClean="0">
                <a:latin typeface="Arial" charset="0"/>
                <a:cs typeface="Arial" charset="0"/>
              </a:rPr>
              <a:t>Международная электротехническая комиссия (МЭК – IEC)</a:t>
            </a:r>
          </a:p>
          <a:p>
            <a:pPr lvl="1">
              <a:lnSpc>
                <a:spcPct val="90000"/>
              </a:lnSpc>
              <a:spcBef>
                <a:spcPct val="10000"/>
              </a:spcBef>
              <a:buFont typeface="Wingdings" pitchFamily="2" charset="2"/>
              <a:buChar char="§"/>
            </a:pPr>
            <a:r>
              <a:rPr lang="ru-RU" sz="1600" dirty="0" smtClean="0">
                <a:latin typeface="Arial" charset="0"/>
                <a:cs typeface="Arial" charset="0"/>
              </a:rPr>
              <a:t>Международная организация по стандартизации (ИСО – ISO)</a:t>
            </a:r>
          </a:p>
          <a:p>
            <a:pPr marL="3175" indent="174625">
              <a:lnSpc>
                <a:spcPct val="90000"/>
              </a:lnSpc>
              <a:spcBef>
                <a:spcPct val="30000"/>
              </a:spcBef>
              <a:buFont typeface="Wingdings" pitchFamily="2" charset="2"/>
              <a:buChar char="§"/>
            </a:pPr>
            <a:r>
              <a:rPr lang="ru-RU" sz="1600" b="1" dirty="0" smtClean="0">
                <a:solidFill>
                  <a:srgbClr val="003CA0"/>
                </a:solidFill>
                <a:latin typeface="Arial" charset="0"/>
                <a:cs typeface="Arial" charset="0"/>
              </a:rPr>
              <a:t>Региональные организации</a:t>
            </a:r>
          </a:p>
          <a:p>
            <a:pPr lvl="1">
              <a:lnSpc>
                <a:spcPct val="90000"/>
              </a:lnSpc>
              <a:spcBef>
                <a:spcPct val="10000"/>
              </a:spcBef>
              <a:buFont typeface="Wingdings" pitchFamily="2" charset="2"/>
              <a:buChar char="§"/>
            </a:pPr>
            <a:r>
              <a:rPr lang="ru-RU" sz="1600" dirty="0" smtClean="0">
                <a:latin typeface="Arial" charset="0"/>
                <a:cs typeface="Arial" charset="0"/>
              </a:rPr>
              <a:t>Европейский комитет по стандартизации (CEN)</a:t>
            </a:r>
          </a:p>
          <a:p>
            <a:pPr lvl="1">
              <a:lnSpc>
                <a:spcPct val="90000"/>
              </a:lnSpc>
              <a:spcBef>
                <a:spcPct val="10000"/>
              </a:spcBef>
              <a:buFont typeface="Wingdings" pitchFamily="2" charset="2"/>
              <a:buChar char="§"/>
            </a:pPr>
            <a:r>
              <a:rPr lang="ru-RU" sz="1600" dirty="0" smtClean="0">
                <a:latin typeface="Arial" charset="0"/>
                <a:cs typeface="Arial" charset="0"/>
              </a:rPr>
              <a:t>Американский национальный институт стандартизации (</a:t>
            </a:r>
            <a:r>
              <a:rPr lang="en-US" sz="1600" dirty="0" smtClean="0">
                <a:latin typeface="Arial" charset="0"/>
                <a:cs typeface="Arial" charset="0"/>
              </a:rPr>
              <a:t>ANSI</a:t>
            </a:r>
            <a:r>
              <a:rPr lang="ru-RU" sz="1600" dirty="0" smtClean="0">
                <a:latin typeface="Arial" charset="0"/>
                <a:cs typeface="Arial" charset="0"/>
              </a:rPr>
              <a:t>)</a:t>
            </a:r>
          </a:p>
          <a:p>
            <a:pPr lvl="1">
              <a:lnSpc>
                <a:spcPct val="90000"/>
              </a:lnSpc>
              <a:spcBef>
                <a:spcPct val="10000"/>
              </a:spcBef>
              <a:buFont typeface="Wingdings" pitchFamily="2" charset="2"/>
              <a:buChar char="§"/>
            </a:pPr>
            <a:r>
              <a:rPr lang="ru-RU" sz="1600" dirty="0" smtClean="0">
                <a:latin typeface="Arial" charset="0"/>
                <a:cs typeface="Arial" charset="0"/>
              </a:rPr>
              <a:t>Национальный институт стандартов и технологий США</a:t>
            </a:r>
            <a:r>
              <a:rPr lang="en-US" sz="1600" dirty="0" smtClean="0">
                <a:latin typeface="Arial" charset="0"/>
                <a:cs typeface="Arial" charset="0"/>
              </a:rPr>
              <a:t> (NIST)</a:t>
            </a:r>
            <a:endParaRPr lang="ru-RU" sz="1600" dirty="0" smtClean="0">
              <a:latin typeface="Arial" charset="0"/>
              <a:cs typeface="Arial" charset="0"/>
            </a:endParaRPr>
          </a:p>
          <a:p>
            <a:pPr marL="3175" indent="174625">
              <a:lnSpc>
                <a:spcPct val="90000"/>
              </a:lnSpc>
              <a:spcBef>
                <a:spcPct val="30000"/>
              </a:spcBef>
              <a:buFont typeface="Wingdings" pitchFamily="2" charset="2"/>
              <a:buChar char="§"/>
            </a:pPr>
            <a:r>
              <a:rPr lang="ru-RU" sz="1600" b="1" dirty="0" smtClean="0">
                <a:solidFill>
                  <a:srgbClr val="003CA0"/>
                </a:solidFill>
                <a:latin typeface="Arial" charset="0"/>
                <a:cs typeface="Arial" charset="0"/>
              </a:rPr>
              <a:t>Отраслевые организации</a:t>
            </a:r>
          </a:p>
          <a:p>
            <a:pPr lvl="1">
              <a:lnSpc>
                <a:spcPct val="90000"/>
              </a:lnSpc>
              <a:spcBef>
                <a:spcPct val="10000"/>
              </a:spcBef>
              <a:buFont typeface="Wingdings" pitchFamily="2" charset="2"/>
              <a:buChar char="§"/>
            </a:pPr>
            <a:r>
              <a:rPr lang="ru-RU" sz="1600" dirty="0" smtClean="0">
                <a:latin typeface="Arial" charset="0"/>
                <a:cs typeface="Arial" charset="0"/>
              </a:rPr>
              <a:t>Европейский комитет по электротехнической </a:t>
            </a:r>
            <a:r>
              <a:rPr lang="en-US" sz="1600" dirty="0" smtClean="0">
                <a:latin typeface="Arial" charset="0"/>
                <a:cs typeface="Arial" charset="0"/>
              </a:rPr>
              <a:t/>
            </a:r>
            <a:br>
              <a:rPr lang="en-US" sz="1600" dirty="0" smtClean="0">
                <a:latin typeface="Arial" charset="0"/>
                <a:cs typeface="Arial" charset="0"/>
              </a:rPr>
            </a:br>
            <a:r>
              <a:rPr lang="ru-RU" sz="1600" dirty="0" smtClean="0">
                <a:latin typeface="Arial" charset="0"/>
                <a:cs typeface="Arial" charset="0"/>
              </a:rPr>
              <a:t>стандартизации</a:t>
            </a:r>
            <a:r>
              <a:rPr lang="en-US" sz="1600" dirty="0" smtClean="0">
                <a:latin typeface="Arial" charset="0"/>
                <a:cs typeface="Arial" charset="0"/>
              </a:rPr>
              <a:t> (CENELEC)</a:t>
            </a:r>
          </a:p>
          <a:p>
            <a:pPr lvl="1">
              <a:lnSpc>
                <a:spcPct val="90000"/>
              </a:lnSpc>
              <a:spcBef>
                <a:spcPct val="10000"/>
              </a:spcBef>
              <a:buFont typeface="Wingdings" pitchFamily="2" charset="2"/>
              <a:buChar char="§"/>
            </a:pPr>
            <a:r>
              <a:rPr lang="ru-RU" sz="1600" dirty="0" smtClean="0">
                <a:latin typeface="Arial" charset="0"/>
                <a:cs typeface="Arial" charset="0"/>
              </a:rPr>
              <a:t>Немецкая комиссия по электротехнике и электронике (DKE) </a:t>
            </a:r>
          </a:p>
          <a:p>
            <a:pPr lvl="1">
              <a:lnSpc>
                <a:spcPct val="90000"/>
              </a:lnSpc>
              <a:spcBef>
                <a:spcPct val="10000"/>
              </a:spcBef>
              <a:buFont typeface="Wingdings" pitchFamily="2" charset="2"/>
              <a:buChar char="§"/>
            </a:pPr>
            <a:r>
              <a:rPr lang="ru-RU" sz="1600" dirty="0" smtClean="0">
                <a:latin typeface="Arial" charset="0"/>
                <a:cs typeface="Arial" charset="0"/>
              </a:rPr>
              <a:t>Североамериканская корпорация по надежности </a:t>
            </a:r>
            <a:r>
              <a:rPr lang="en-US" sz="1600" dirty="0" smtClean="0">
                <a:latin typeface="Arial" charset="0"/>
                <a:cs typeface="Arial" charset="0"/>
              </a:rPr>
              <a:t/>
            </a:r>
            <a:br>
              <a:rPr lang="en-US" sz="1600" dirty="0" smtClean="0">
                <a:latin typeface="Arial" charset="0"/>
                <a:cs typeface="Arial" charset="0"/>
              </a:rPr>
            </a:br>
            <a:r>
              <a:rPr lang="ru-RU" sz="1600" dirty="0" smtClean="0">
                <a:latin typeface="Arial" charset="0"/>
                <a:cs typeface="Arial" charset="0"/>
              </a:rPr>
              <a:t>в электроэнергетике (</a:t>
            </a:r>
            <a:r>
              <a:rPr lang="en-US" sz="1600" dirty="0" smtClean="0">
                <a:latin typeface="Arial" charset="0"/>
                <a:cs typeface="Arial" charset="0"/>
              </a:rPr>
              <a:t>NERC</a:t>
            </a:r>
            <a:r>
              <a:rPr lang="ru-RU" sz="1600" dirty="0" smtClean="0">
                <a:latin typeface="Arial" charset="0"/>
                <a:cs typeface="Arial" charset="0"/>
              </a:rPr>
              <a:t>)</a:t>
            </a:r>
          </a:p>
          <a:p>
            <a:pPr lvl="1">
              <a:lnSpc>
                <a:spcPct val="90000"/>
              </a:lnSpc>
              <a:spcBef>
                <a:spcPct val="10000"/>
              </a:spcBef>
              <a:buFont typeface="Wingdings" pitchFamily="2" charset="2"/>
              <a:buChar char="§"/>
            </a:pPr>
            <a:r>
              <a:rPr lang="ru-RU" sz="1600" dirty="0" smtClean="0">
                <a:latin typeface="Arial" charset="0"/>
                <a:cs typeface="Arial" charset="0"/>
              </a:rPr>
              <a:t>Институт инженеров по электротехнике и электронике</a:t>
            </a:r>
            <a:r>
              <a:rPr lang="en-US" sz="1600" dirty="0" smtClean="0">
                <a:latin typeface="Arial" charset="0"/>
                <a:cs typeface="Arial" charset="0"/>
              </a:rPr>
              <a:t> (IEEE)</a:t>
            </a:r>
          </a:p>
          <a:p>
            <a:pPr lvl="1">
              <a:lnSpc>
                <a:spcPct val="90000"/>
              </a:lnSpc>
              <a:spcBef>
                <a:spcPct val="10000"/>
              </a:spcBef>
              <a:buFont typeface="Wingdings" pitchFamily="2" charset="2"/>
              <a:buChar char="§"/>
            </a:pPr>
            <a:r>
              <a:rPr lang="ru-RU" sz="1600" dirty="0" smtClean="0">
                <a:latin typeface="Arial" charset="0"/>
                <a:cs typeface="Arial" charset="0"/>
              </a:rPr>
              <a:t>Национальная электротехническая ассоциация</a:t>
            </a:r>
            <a:r>
              <a:rPr lang="en-US" sz="1600" dirty="0" smtClean="0">
                <a:latin typeface="Arial" charset="0"/>
                <a:cs typeface="Arial" charset="0"/>
              </a:rPr>
              <a:t> </a:t>
            </a:r>
            <a:r>
              <a:rPr lang="ru-RU" sz="1600" dirty="0" smtClean="0">
                <a:latin typeface="Arial" charset="0"/>
                <a:cs typeface="Arial" charset="0"/>
              </a:rPr>
              <a:t>США </a:t>
            </a:r>
            <a:r>
              <a:rPr lang="en-US" sz="1600" dirty="0" smtClean="0">
                <a:latin typeface="Arial" charset="0"/>
                <a:cs typeface="Arial" charset="0"/>
              </a:rPr>
              <a:t>(NEMA)</a:t>
            </a:r>
          </a:p>
          <a:p>
            <a:pPr marL="3175" indent="174625" algn="just">
              <a:lnSpc>
                <a:spcPct val="90000"/>
              </a:lnSpc>
              <a:spcBef>
                <a:spcPct val="0"/>
              </a:spcBef>
              <a:buFont typeface="Arial" charset="0"/>
              <a:buNone/>
            </a:pPr>
            <a:endParaRPr lang="ru-RU" sz="1500" dirty="0" smtClean="0">
              <a:cs typeface="Arial" charset="0"/>
            </a:endParaRPr>
          </a:p>
          <a:p>
            <a:pPr marL="3175" indent="174625" algn="just">
              <a:lnSpc>
                <a:spcPct val="90000"/>
              </a:lnSpc>
              <a:spcBef>
                <a:spcPct val="0"/>
              </a:spcBef>
              <a:buFont typeface="Arial" charset="0"/>
              <a:buNone/>
            </a:pPr>
            <a:endParaRPr lang="ru-RU" sz="1500" dirty="0" smtClean="0">
              <a:cs typeface="Arial" charset="0"/>
            </a:endParaRPr>
          </a:p>
          <a:p>
            <a:pPr marL="3175" indent="174625" algn="just">
              <a:spcBef>
                <a:spcPct val="0"/>
              </a:spcBef>
              <a:buFont typeface="Arial" charset="0"/>
              <a:buNone/>
            </a:pPr>
            <a:r>
              <a:rPr lang="ru-RU" sz="1600" dirty="0" smtClean="0">
                <a:latin typeface="Arial" charset="0"/>
                <a:cs typeface="Arial" charset="0"/>
              </a:rPr>
              <a:t>Стандарты на электротехническую продукцию и силовое оборудование, системы автоматизации, протоколы связи, а также по вопросам качества электрической энергии и надежности электроснабжения используются за рубежом </a:t>
            </a:r>
            <a:r>
              <a:rPr lang="ru-RU" sz="1600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совместно с общесистемными обязательными требованиями к функционированию и планированию развития ЭЭС </a:t>
            </a:r>
            <a:r>
              <a:rPr lang="ru-RU" sz="1600" dirty="0" smtClean="0">
                <a:latin typeface="Arial" charset="0"/>
                <a:cs typeface="Arial" charset="0"/>
              </a:rPr>
              <a:t>– </a:t>
            </a:r>
            <a:r>
              <a:rPr lang="ru-RU" sz="1600" b="1" dirty="0" smtClean="0">
                <a:latin typeface="Arial" charset="0"/>
                <a:cs typeface="Arial" charset="0"/>
              </a:rPr>
              <a:t>Системными (сетевыми) кодексами</a:t>
            </a:r>
            <a:r>
              <a:rPr lang="ru-RU" sz="1600" dirty="0" smtClean="0">
                <a:latin typeface="Arial" charset="0"/>
                <a:cs typeface="Arial" charset="0"/>
              </a:rPr>
              <a:t> в Западной Европе и </a:t>
            </a:r>
            <a:r>
              <a:rPr lang="ru-RU" sz="1600" b="1" dirty="0" smtClean="0">
                <a:latin typeface="Arial" charset="0"/>
                <a:cs typeface="Arial" charset="0"/>
              </a:rPr>
              <a:t>Стандартами надежности </a:t>
            </a:r>
            <a:r>
              <a:rPr lang="ru-RU" sz="1600" dirty="0" smtClean="0">
                <a:latin typeface="Arial" charset="0"/>
                <a:cs typeface="Arial" charset="0"/>
              </a:rPr>
              <a:t>в Северной Америке, разрабатываемыми и утверждаемыми отраслевыми регуляторами</a:t>
            </a:r>
          </a:p>
        </p:txBody>
      </p:sp>
      <p:pic>
        <p:nvPicPr>
          <p:cNvPr id="19459" name="Picture 4" descr="is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24725" y="1425575"/>
            <a:ext cx="57785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5" descr="ie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5463" y="1414463"/>
            <a:ext cx="5778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7" descr="single_clearpix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10" descr="cen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62813" y="2073275"/>
            <a:ext cx="657225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2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074025" y="2190750"/>
            <a:ext cx="838200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2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129463" y="3968750"/>
            <a:ext cx="936625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5" name="Picture 25" descr="IEEE лого.sv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988300" y="4281488"/>
            <a:ext cx="884238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6" name="Picture 1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077075" y="3133725"/>
            <a:ext cx="1074738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7" name="Picture 2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515225" y="2736850"/>
            <a:ext cx="900113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8" name="Picture 26" descr="DKE-Logo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088313" y="3594100"/>
            <a:ext cx="88900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9" name="Picture 27" descr="NEMA - Setting Standards for Excellence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091363" y="4598988"/>
            <a:ext cx="973137" cy="309562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</p:spPr>
      </p:pic>
      <p:sp>
        <p:nvSpPr>
          <p:cNvPr id="19470" name="Номер слайда 1"/>
          <p:cNvSpPr txBox="1">
            <a:spLocks/>
          </p:cNvSpPr>
          <p:nvPr/>
        </p:nvSpPr>
        <p:spPr bwMode="auto">
          <a:xfrm>
            <a:off x="8532813" y="6429375"/>
            <a:ext cx="4667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</a:pPr>
            <a:fld id="{384FA9CB-84F6-4CF6-B063-53954CA97D43}" type="slidenum">
              <a:rPr lang="ru-RU">
                <a:solidFill>
                  <a:srgbClr val="898989"/>
                </a:solidFill>
              </a:rPr>
              <a:pPr algn="r">
                <a:spcBef>
                  <a:spcPct val="50000"/>
                </a:spcBef>
              </a:pPr>
              <a:t>4</a:t>
            </a:fld>
            <a:endParaRPr lang="ru-RU">
              <a:solidFill>
                <a:srgbClr val="898989"/>
              </a:solidFill>
            </a:endParaRPr>
          </a:p>
        </p:txBody>
      </p:sp>
      <p:cxnSp>
        <p:nvCxnSpPr>
          <p:cNvPr id="19471" name="Прямая соединительная линия 7"/>
          <p:cNvCxnSpPr>
            <a:cxnSpLocks noChangeShapeType="1"/>
          </p:cNvCxnSpPr>
          <p:nvPr/>
        </p:nvCxnSpPr>
        <p:spPr bwMode="auto">
          <a:xfrm>
            <a:off x="158750" y="5060950"/>
            <a:ext cx="8861425" cy="0"/>
          </a:xfrm>
          <a:prstGeom prst="line">
            <a:avLst/>
          </a:prstGeom>
          <a:noFill/>
          <a:ln w="25400" algn="ctr">
            <a:solidFill>
              <a:srgbClr val="CC0000"/>
            </a:solidFill>
            <a:round/>
            <a:headEnd/>
            <a:tailEnd/>
          </a:ln>
        </p:spPr>
      </p:cxn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214313"/>
            <a:ext cx="7772400" cy="495300"/>
          </a:xfrm>
        </p:spPr>
        <p:txBody>
          <a:bodyPr bIns="91440" rtlCol="0" anchor="b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Стандарты МЭК для </a:t>
            </a:r>
            <a:r>
              <a:rPr lang="en-US" sz="2400" b="1" dirty="0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Smart Grid</a:t>
            </a:r>
            <a:endParaRPr lang="ru-RU" sz="2400" b="1" dirty="0">
              <a:solidFill>
                <a:srgbClr val="003C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585200" y="6381750"/>
            <a:ext cx="558800" cy="476250"/>
          </a:xfrm>
        </p:spPr>
        <p:txBody>
          <a:bodyPr/>
          <a:lstStyle/>
          <a:p>
            <a:pPr>
              <a:defRPr/>
            </a:pPr>
            <a:fld id="{76A3AA38-916E-4DC5-87CD-6ADF5AA3C15A}" type="slidenum">
              <a:rPr lang="ru-RU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41313" y="4843463"/>
            <a:ext cx="8612187" cy="201757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0" rIns="0" bIns="79350">
            <a:spAutoFit/>
          </a:bodyPr>
          <a:lstStyle/>
          <a:p>
            <a:pPr indent="273050" algn="ctr" eaLnBrk="0" hangingPunct="0">
              <a:lnSpc>
                <a:spcPct val="90000"/>
              </a:lnSpc>
              <a:spcBef>
                <a:spcPts val="600"/>
              </a:spcBef>
              <a:spcAft>
                <a:spcPts val="300"/>
              </a:spcAft>
              <a:buClr>
                <a:srgbClr val="2A4E9E"/>
              </a:buClr>
            </a:pPr>
            <a:r>
              <a:rPr lang="ru-RU" sz="1500" dirty="0"/>
              <a:t>В целом </a:t>
            </a:r>
            <a:r>
              <a:rPr lang="ru-RU" sz="1500" dirty="0">
                <a:solidFill>
                  <a:srgbClr val="993300"/>
                </a:solidFill>
              </a:rPr>
              <a:t>более 100 стандартов МЭК </a:t>
            </a:r>
            <a:r>
              <a:rPr lang="ru-RU" sz="1500" dirty="0"/>
              <a:t>касаются </a:t>
            </a:r>
            <a:r>
              <a:rPr lang="en-US" sz="1500" dirty="0"/>
              <a:t>Smart Grid</a:t>
            </a:r>
            <a:endParaRPr lang="ru-RU" sz="1500" dirty="0"/>
          </a:p>
          <a:p>
            <a:pPr indent="273050" eaLnBrk="0" hangingPunct="0">
              <a:lnSpc>
                <a:spcPct val="90000"/>
              </a:lnSpc>
              <a:spcAft>
                <a:spcPts val="300"/>
              </a:spcAft>
              <a:buClr>
                <a:srgbClr val="2A4E9E"/>
              </a:buClr>
            </a:pPr>
            <a:r>
              <a:rPr lang="ru-RU" sz="1500" dirty="0"/>
              <a:t>Стандарты разрабатываются в </a:t>
            </a:r>
            <a:r>
              <a:rPr lang="ru-RU" sz="1500" dirty="0">
                <a:solidFill>
                  <a:srgbClr val="003CA0"/>
                </a:solidFill>
              </a:rPr>
              <a:t>существующих ТК МЭК</a:t>
            </a:r>
            <a:r>
              <a:rPr lang="ru-RU" sz="1500" dirty="0"/>
              <a:t>:</a:t>
            </a:r>
          </a:p>
          <a:p>
            <a:pPr indent="273050" eaLnBrk="0" hangingPunct="0">
              <a:lnSpc>
                <a:spcPct val="90000"/>
              </a:lnSpc>
              <a:spcAft>
                <a:spcPts val="300"/>
              </a:spcAft>
              <a:buClr>
                <a:srgbClr val="2A4E9E"/>
              </a:buClr>
              <a:buFont typeface="Wingdings" pitchFamily="2" charset="2"/>
              <a:buChar char="q"/>
            </a:pPr>
            <a:r>
              <a:rPr lang="ru-RU" sz="1600" b="0" dirty="0">
                <a:solidFill>
                  <a:srgbClr val="003CA0"/>
                </a:solidFill>
              </a:rPr>
              <a:t>ТК 57 </a:t>
            </a:r>
            <a:r>
              <a:rPr lang="ru-RU" sz="1600" b="0" dirty="0"/>
              <a:t>«Управление энергосистемой и сопутствующий информационный обмен» (секретариат – Германия)</a:t>
            </a:r>
          </a:p>
          <a:p>
            <a:pPr indent="273050" eaLnBrk="0" hangingPunct="0">
              <a:lnSpc>
                <a:spcPct val="90000"/>
              </a:lnSpc>
              <a:spcAft>
                <a:spcPts val="300"/>
              </a:spcAft>
              <a:buClr>
                <a:srgbClr val="2A4E9E"/>
              </a:buClr>
              <a:buFont typeface="Wingdings" pitchFamily="2" charset="2"/>
              <a:buChar char="q"/>
            </a:pPr>
            <a:r>
              <a:rPr lang="ru-RU" sz="1600" b="0" dirty="0">
                <a:solidFill>
                  <a:srgbClr val="003CA0"/>
                </a:solidFill>
              </a:rPr>
              <a:t>ТК 13 </a:t>
            </a:r>
            <a:r>
              <a:rPr lang="ru-RU" sz="1600" b="0" dirty="0"/>
              <a:t>«Измерение электрической энергии, управление тарифами и нагрузкой» (секретариат – Венгрия)</a:t>
            </a:r>
            <a:endParaRPr lang="en-US" sz="1600" b="0" dirty="0"/>
          </a:p>
          <a:p>
            <a:pPr indent="273050" eaLnBrk="0" hangingPunct="0">
              <a:lnSpc>
                <a:spcPct val="90000"/>
              </a:lnSpc>
              <a:spcAft>
                <a:spcPts val="300"/>
              </a:spcAft>
              <a:buClr>
                <a:srgbClr val="2A4E9E"/>
              </a:buClr>
              <a:buFont typeface="Wingdings" pitchFamily="2" charset="2"/>
              <a:buChar char="q"/>
            </a:pPr>
            <a:r>
              <a:rPr lang="ru-RU" sz="1600" b="0" dirty="0">
                <a:solidFill>
                  <a:srgbClr val="003CA0"/>
                </a:solidFill>
              </a:rPr>
              <a:t>ТК 82 </a:t>
            </a:r>
            <a:r>
              <a:rPr lang="ru-RU" sz="1600" b="0" dirty="0"/>
              <a:t>«Солнечные фотоэлектронные энергосистемы» (секретариат – США)</a:t>
            </a:r>
          </a:p>
          <a:p>
            <a:pPr indent="273050" eaLnBrk="0" hangingPunct="0">
              <a:lnSpc>
                <a:spcPct val="90000"/>
              </a:lnSpc>
              <a:spcAft>
                <a:spcPts val="300"/>
              </a:spcAft>
              <a:buClr>
                <a:srgbClr val="2A4E9E"/>
              </a:buClr>
              <a:buFont typeface="Wingdings" pitchFamily="2" charset="2"/>
              <a:buChar char="q"/>
            </a:pPr>
            <a:r>
              <a:rPr lang="ru-RU" sz="1600" b="0" dirty="0">
                <a:solidFill>
                  <a:srgbClr val="003CA0"/>
                </a:solidFill>
              </a:rPr>
              <a:t>ТК 88 </a:t>
            </a:r>
            <a:r>
              <a:rPr lang="ru-RU" sz="1600" b="0" dirty="0"/>
              <a:t>«</a:t>
            </a:r>
            <a:r>
              <a:rPr lang="ru-RU" sz="1600" b="0" dirty="0" err="1"/>
              <a:t>Ветротурбины</a:t>
            </a:r>
            <a:r>
              <a:rPr lang="ru-RU" sz="1600" b="0" dirty="0"/>
              <a:t>» (секретариат – Нидерланды) и др.</a:t>
            </a:r>
          </a:p>
        </p:txBody>
      </p:sp>
      <p:pic>
        <p:nvPicPr>
          <p:cNvPr id="20484" name="Picture 3" descr=" 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838"/>
            <a:ext cx="9525" cy="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0485" name="Прямая соединительная линия 6"/>
          <p:cNvCxnSpPr>
            <a:cxnSpLocks noChangeShapeType="1"/>
          </p:cNvCxnSpPr>
          <p:nvPr/>
        </p:nvCxnSpPr>
        <p:spPr bwMode="auto">
          <a:xfrm flipH="1">
            <a:off x="341313" y="4687888"/>
            <a:ext cx="8612187" cy="0"/>
          </a:xfrm>
          <a:prstGeom prst="line">
            <a:avLst/>
          </a:prstGeom>
          <a:noFill/>
          <a:ln w="19050" cmpd="dbl" algn="ctr">
            <a:solidFill>
              <a:srgbClr val="002060"/>
            </a:solidFill>
            <a:round/>
            <a:headEnd type="oval" w="med" len="med"/>
            <a:tailEnd type="oval" w="med" len="med"/>
          </a:ln>
        </p:spPr>
      </p:cxnSp>
      <p:pic>
        <p:nvPicPr>
          <p:cNvPr id="2048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62063" y="927100"/>
            <a:ext cx="415925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7" name="Прямоугольник 3"/>
          <p:cNvSpPr>
            <a:spLocks noChangeArrowheads="1"/>
          </p:cNvSpPr>
          <p:nvPr/>
        </p:nvSpPr>
        <p:spPr bwMode="auto">
          <a:xfrm>
            <a:off x="282575" y="1444625"/>
            <a:ext cx="2330450" cy="6731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  <a:spcAft>
                <a:spcPts val="600"/>
              </a:spcAft>
              <a:buClr>
                <a:srgbClr val="2A4E9E"/>
              </a:buClr>
            </a:pPr>
            <a:r>
              <a:rPr lang="ru-RU" sz="1400">
                <a:solidFill>
                  <a:srgbClr val="003CA0"/>
                </a:solidFill>
              </a:rPr>
              <a:t>Дирекция МЭК </a:t>
            </a:r>
            <a:r>
              <a:rPr lang="en-US" sz="1400">
                <a:solidFill>
                  <a:srgbClr val="003CA0"/>
                </a:solidFill>
              </a:rPr>
              <a:t/>
            </a:r>
            <a:br>
              <a:rPr lang="en-US" sz="1400">
                <a:solidFill>
                  <a:srgbClr val="003CA0"/>
                </a:solidFill>
              </a:rPr>
            </a:br>
            <a:r>
              <a:rPr lang="ru-RU" sz="1400">
                <a:solidFill>
                  <a:srgbClr val="003CA0"/>
                </a:solidFill>
              </a:rPr>
              <a:t>по стандартизации </a:t>
            </a:r>
            <a:r>
              <a:rPr lang="ru-RU" sz="1400"/>
              <a:t>(</a:t>
            </a:r>
            <a:r>
              <a:rPr lang="en-US" sz="1400"/>
              <a:t>SMB</a:t>
            </a:r>
            <a:r>
              <a:rPr lang="ru-RU" sz="1400"/>
              <a:t>)</a:t>
            </a:r>
          </a:p>
        </p:txBody>
      </p:sp>
      <p:sp>
        <p:nvSpPr>
          <p:cNvPr id="20488" name="Прямоугольник 12"/>
          <p:cNvSpPr>
            <a:spLocks noChangeArrowheads="1"/>
          </p:cNvSpPr>
          <p:nvPr/>
        </p:nvSpPr>
        <p:spPr bwMode="auto">
          <a:xfrm>
            <a:off x="222250" y="2546350"/>
            <a:ext cx="2432050" cy="739775"/>
          </a:xfrm>
          <a:prstGeom prst="rect">
            <a:avLst/>
          </a:prstGeom>
          <a:solidFill>
            <a:srgbClr val="D9F6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/>
              <a:t>Стратегическая группа по </a:t>
            </a:r>
            <a:r>
              <a:rPr lang="en-US" sz="1400"/>
              <a:t>Smart Grid </a:t>
            </a:r>
            <a:r>
              <a:rPr lang="ru-RU" sz="1400"/>
              <a:t/>
            </a:r>
            <a:br>
              <a:rPr lang="ru-RU" sz="1400"/>
            </a:br>
            <a:r>
              <a:rPr lang="ru-RU" sz="1400"/>
              <a:t>(</a:t>
            </a:r>
            <a:r>
              <a:rPr lang="en-US" sz="1400"/>
              <a:t>SG 3</a:t>
            </a:r>
            <a:r>
              <a:rPr lang="ru-RU" sz="1400"/>
              <a:t>)</a:t>
            </a: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2862263" y="885825"/>
            <a:ext cx="6138862" cy="377652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0" rIns="0" bIns="79350">
            <a:spAutoFit/>
          </a:bodyPr>
          <a:lstStyle/>
          <a:p>
            <a:pPr algn="ctr" eaLnBrk="0" hangingPunct="0">
              <a:lnSpc>
                <a:spcPct val="90000"/>
              </a:lnSpc>
              <a:spcAft>
                <a:spcPts val="600"/>
              </a:spcAft>
              <a:buClr>
                <a:srgbClr val="2A4E9E"/>
              </a:buClr>
            </a:pPr>
            <a:r>
              <a:rPr lang="ru-RU" sz="1800" dirty="0">
                <a:solidFill>
                  <a:srgbClr val="993300"/>
                </a:solidFill>
                <a:latin typeface="Calibri" pitchFamily="34" charset="0"/>
              </a:rPr>
              <a:t>Группы ключевых стандартов</a:t>
            </a:r>
            <a:endParaRPr lang="en-US" sz="1800" dirty="0">
              <a:solidFill>
                <a:srgbClr val="003CA0"/>
              </a:solidFill>
              <a:latin typeface="Calibri" pitchFamily="34" charset="0"/>
            </a:endParaRPr>
          </a:p>
          <a:p>
            <a:pPr eaLnBrk="0" hangingPunct="0">
              <a:lnSpc>
                <a:spcPct val="90000"/>
              </a:lnSpc>
              <a:spcAft>
                <a:spcPts val="600"/>
              </a:spcAft>
              <a:buClr>
                <a:srgbClr val="2A4E9E"/>
              </a:buClr>
              <a:buFont typeface="Wingdings" pitchFamily="2" charset="2"/>
              <a:buChar char="Ø"/>
            </a:pPr>
            <a:r>
              <a:rPr lang="ru-RU" sz="1500" dirty="0">
                <a:solidFill>
                  <a:srgbClr val="003CA0"/>
                </a:solidFill>
              </a:rPr>
              <a:t> IEC/TR 62357 </a:t>
            </a:r>
            <a:r>
              <a:rPr lang="ru-RU" sz="1500" dirty="0"/>
              <a:t>—</a:t>
            </a:r>
            <a:r>
              <a:rPr lang="en-US" sz="1500" dirty="0"/>
              <a:t> </a:t>
            </a:r>
            <a:r>
              <a:rPr lang="ru-RU" sz="1500" dirty="0"/>
              <a:t>Сервис-ориентированная архитектура (SOA) – 1 стандарт</a:t>
            </a:r>
          </a:p>
          <a:p>
            <a:pPr eaLnBrk="0" hangingPunct="0">
              <a:lnSpc>
                <a:spcPct val="90000"/>
              </a:lnSpc>
              <a:spcAft>
                <a:spcPts val="600"/>
              </a:spcAft>
              <a:buClr>
                <a:srgbClr val="2A4E9E"/>
              </a:buClr>
              <a:buFont typeface="Wingdings" pitchFamily="2" charset="2"/>
              <a:buChar char="Ø"/>
            </a:pPr>
            <a:r>
              <a:rPr lang="ru-RU" sz="1500" dirty="0">
                <a:solidFill>
                  <a:srgbClr val="003CA0"/>
                </a:solidFill>
              </a:rPr>
              <a:t> IEC 61970 </a:t>
            </a:r>
            <a:r>
              <a:rPr lang="ru-RU" sz="1500" dirty="0"/>
              <a:t>— Общая информационная модель (</a:t>
            </a:r>
            <a:r>
              <a:rPr lang="en-US" sz="1500" dirty="0"/>
              <a:t>CIM</a:t>
            </a:r>
            <a:r>
              <a:rPr lang="ru-RU" sz="1500" dirty="0"/>
              <a:t>) </a:t>
            </a:r>
            <a:r>
              <a:rPr lang="en-US" sz="1500" dirty="0"/>
              <a:t>/ </a:t>
            </a:r>
            <a:r>
              <a:rPr lang="ru-RU" sz="1500" dirty="0"/>
              <a:t>Управление энергосистемой – 12 стандартов</a:t>
            </a:r>
          </a:p>
          <a:p>
            <a:pPr eaLnBrk="0" hangingPunct="0">
              <a:lnSpc>
                <a:spcPct val="90000"/>
              </a:lnSpc>
              <a:spcAft>
                <a:spcPts val="600"/>
              </a:spcAft>
              <a:buClr>
                <a:srgbClr val="2A4E9E"/>
              </a:buClr>
              <a:buFont typeface="Wingdings" pitchFamily="2" charset="2"/>
              <a:buChar char="Ø"/>
            </a:pPr>
            <a:r>
              <a:rPr lang="ru-RU" sz="1500" dirty="0">
                <a:solidFill>
                  <a:srgbClr val="003CA0"/>
                </a:solidFill>
              </a:rPr>
              <a:t> IEC 61850 </a:t>
            </a:r>
            <a:r>
              <a:rPr lang="ru-RU" sz="1500" dirty="0"/>
              <a:t>— Автоматизация предприятий электроэнергетики – 10 стандартов</a:t>
            </a:r>
          </a:p>
          <a:p>
            <a:pPr eaLnBrk="0" hangingPunct="0">
              <a:lnSpc>
                <a:spcPct val="90000"/>
              </a:lnSpc>
              <a:spcAft>
                <a:spcPts val="600"/>
              </a:spcAft>
              <a:buClr>
                <a:srgbClr val="2A4E9E"/>
              </a:buClr>
              <a:buFont typeface="Wingdings" pitchFamily="2" charset="2"/>
              <a:buChar char="Ø"/>
            </a:pPr>
            <a:r>
              <a:rPr lang="ru-RU" sz="1500" dirty="0">
                <a:solidFill>
                  <a:srgbClr val="003CA0"/>
                </a:solidFill>
              </a:rPr>
              <a:t> IEC 61968 </a:t>
            </a:r>
            <a:r>
              <a:rPr lang="ru-RU" sz="1500" dirty="0"/>
              <a:t>— Общая информационная модель (</a:t>
            </a:r>
            <a:r>
              <a:rPr lang="en-US" sz="1500" dirty="0"/>
              <a:t>CIM</a:t>
            </a:r>
            <a:r>
              <a:rPr lang="ru-RU" sz="1500" dirty="0"/>
              <a:t>) </a:t>
            </a:r>
            <a:r>
              <a:rPr lang="en-US" sz="1500" dirty="0"/>
              <a:t>/ </a:t>
            </a:r>
            <a:r>
              <a:rPr lang="ru-RU" sz="1500" dirty="0"/>
              <a:t>Управление распределительными сетями – 8 стандартов</a:t>
            </a:r>
            <a:endParaRPr lang="ru-RU" sz="1500" dirty="0">
              <a:solidFill>
                <a:srgbClr val="003CA0"/>
              </a:solidFill>
            </a:endParaRPr>
          </a:p>
          <a:p>
            <a:pPr eaLnBrk="0" hangingPunct="0">
              <a:lnSpc>
                <a:spcPct val="90000"/>
              </a:lnSpc>
              <a:spcAft>
                <a:spcPts val="600"/>
              </a:spcAft>
              <a:buClr>
                <a:srgbClr val="2A4E9E"/>
              </a:buClr>
              <a:buFont typeface="Wingdings" pitchFamily="2" charset="2"/>
              <a:buChar char="Ø"/>
            </a:pPr>
            <a:r>
              <a:rPr lang="ru-RU" sz="1500" dirty="0">
                <a:solidFill>
                  <a:srgbClr val="003CA0"/>
                </a:solidFill>
              </a:rPr>
              <a:t> IEC 62351 </a:t>
            </a:r>
            <a:r>
              <a:rPr lang="ru-RU" sz="1500" dirty="0"/>
              <a:t>— Защита информации</a:t>
            </a:r>
            <a:r>
              <a:rPr lang="ru-RU" sz="1500" dirty="0">
                <a:solidFill>
                  <a:srgbClr val="003CA0"/>
                </a:solidFill>
              </a:rPr>
              <a:t> </a:t>
            </a:r>
            <a:r>
              <a:rPr lang="ru-RU" sz="1500" dirty="0"/>
              <a:t>– 8 стандартов</a:t>
            </a:r>
          </a:p>
          <a:p>
            <a:pPr eaLnBrk="0" hangingPunct="0">
              <a:lnSpc>
                <a:spcPct val="90000"/>
              </a:lnSpc>
              <a:spcAft>
                <a:spcPts val="600"/>
              </a:spcAft>
              <a:buClr>
                <a:srgbClr val="2A4E9E"/>
              </a:buClr>
              <a:buFont typeface="Wingdings" pitchFamily="2" charset="2"/>
              <a:buChar char="Ø"/>
            </a:pPr>
            <a:r>
              <a:rPr lang="ru-RU" sz="1500" dirty="0">
                <a:solidFill>
                  <a:srgbClr val="003CA0"/>
                </a:solidFill>
              </a:rPr>
              <a:t> IEC 62056</a:t>
            </a:r>
            <a:r>
              <a:rPr lang="ru-RU" sz="1500" dirty="0"/>
              <a:t> — Обмен данными для сбора показаний счетчиков, управления тарифами и нагрузкой – 11 стандартов</a:t>
            </a:r>
          </a:p>
          <a:p>
            <a:pPr eaLnBrk="0" hangingPunct="0">
              <a:lnSpc>
                <a:spcPct val="90000"/>
              </a:lnSpc>
              <a:spcAft>
                <a:spcPts val="600"/>
              </a:spcAft>
              <a:buClr>
                <a:srgbClr val="2A4E9E"/>
              </a:buClr>
              <a:buFont typeface="Wingdings" pitchFamily="2" charset="2"/>
              <a:buChar char="Ø"/>
            </a:pPr>
            <a:r>
              <a:rPr lang="ru-RU" sz="1500" dirty="0">
                <a:solidFill>
                  <a:srgbClr val="003CA0"/>
                </a:solidFill>
              </a:rPr>
              <a:t> IEC 61508</a:t>
            </a:r>
            <a:r>
              <a:rPr lang="ru-RU" sz="1500" dirty="0"/>
              <a:t> — Функциональная безопасность электрических/ электронных/ программируемых электронных систем безопасности – 7 стандартов</a:t>
            </a:r>
          </a:p>
        </p:txBody>
      </p:sp>
      <p:sp>
        <p:nvSpPr>
          <p:cNvPr id="20490" name="AutoShape 18"/>
          <p:cNvSpPr>
            <a:spLocks noChangeArrowheads="1"/>
          </p:cNvSpPr>
          <p:nvPr/>
        </p:nvSpPr>
        <p:spPr bwMode="auto">
          <a:xfrm>
            <a:off x="904875" y="2224088"/>
            <a:ext cx="1130300" cy="266700"/>
          </a:xfrm>
          <a:prstGeom prst="downArrow">
            <a:avLst>
              <a:gd name="adj1" fmla="val 50000"/>
              <a:gd name="adj2" fmla="val 48079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20491" name="AutoShape 16"/>
          <p:cNvSpPr>
            <a:spLocks noChangeArrowheads="1"/>
          </p:cNvSpPr>
          <p:nvPr/>
        </p:nvSpPr>
        <p:spPr bwMode="auto">
          <a:xfrm>
            <a:off x="333375" y="3422650"/>
            <a:ext cx="2211388" cy="1138238"/>
          </a:xfrm>
          <a:prstGeom prst="horizontalScroll">
            <a:avLst>
              <a:gd name="adj" fmla="val 8264"/>
            </a:avLst>
          </a:prstGeom>
          <a:noFill/>
          <a:ln w="9525">
            <a:solidFill>
              <a:srgbClr val="80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400"/>
              <a:t>Дорожная карта стандартизации </a:t>
            </a:r>
            <a:r>
              <a:rPr lang="en-US" sz="1400"/>
              <a:t>Smart Grid</a:t>
            </a:r>
            <a:r>
              <a:rPr lang="ru-RU" sz="1400"/>
              <a:t/>
            </a:r>
            <a:br>
              <a:rPr lang="ru-RU" sz="1400"/>
            </a:br>
            <a:r>
              <a:rPr lang="ru-RU" sz="1400"/>
              <a:t>(2010 г.)</a:t>
            </a:r>
            <a:endParaRPr lang="de-DE" sz="140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2499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852488" y="22860"/>
            <a:ext cx="7772400" cy="86677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91440" numCol="1" rtlCol="0" anchor="b" anchorCtr="0" compatLnSpc="1">
            <a:prstTxWarp prst="textNoShape">
              <a:avLst/>
            </a:prstTxWarp>
            <a:noAutofit/>
          </a:bodyPr>
          <a:lstStyle/>
          <a:p>
            <a:pPr fontAlgn="auto">
              <a:spcAft>
                <a:spcPts val="0"/>
              </a:spcAft>
            </a:pPr>
            <a:r>
              <a:rPr lang="ru-RU" sz="2400" b="1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Международное сотрудничество</a:t>
            </a:r>
            <a:r>
              <a:rPr lang="en-US" sz="2400" b="1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400" b="1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области стандартизации </a:t>
            </a:r>
            <a:r>
              <a:rPr lang="en-US" sz="2400" b="1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Smart Grid</a:t>
            </a:r>
            <a:endParaRPr lang="ru-RU" sz="2400" b="1">
              <a:solidFill>
                <a:srgbClr val="003C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24" name="Picture 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1013" y="1085850"/>
            <a:ext cx="8229600" cy="477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Text Box 23"/>
          <p:cNvSpPr txBox="1">
            <a:spLocks noChangeArrowheads="1"/>
          </p:cNvSpPr>
          <p:nvPr/>
        </p:nvSpPr>
        <p:spPr bwMode="auto">
          <a:xfrm>
            <a:off x="327025" y="6335871"/>
            <a:ext cx="786130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300" dirty="0"/>
              <a:t>* Dr. Bernhard </a:t>
            </a:r>
            <a:r>
              <a:rPr lang="en-US" sz="1300" dirty="0" err="1"/>
              <a:t>Thies</a:t>
            </a:r>
            <a:r>
              <a:rPr lang="en-US" sz="1300" dirty="0"/>
              <a:t>, </a:t>
            </a:r>
            <a:r>
              <a:rPr lang="en-US" sz="1300" dirty="0">
                <a:solidFill>
                  <a:srgbClr val="993300"/>
                </a:solidFill>
              </a:rPr>
              <a:t>Smart Grid Standards – European and international activities</a:t>
            </a:r>
            <a:r>
              <a:rPr lang="ru-RU" sz="1300" dirty="0"/>
              <a:t> </a:t>
            </a:r>
            <a:br>
              <a:rPr lang="ru-RU" sz="1300" dirty="0"/>
            </a:br>
            <a:r>
              <a:rPr lang="en-US" sz="1300" b="0" dirty="0"/>
              <a:t>Smart grid – standardization and practice, DKE</a:t>
            </a:r>
            <a:r>
              <a:rPr lang="ru-RU" sz="1300" dirty="0"/>
              <a:t>,</a:t>
            </a:r>
            <a:r>
              <a:rPr lang="en-US" sz="1300" dirty="0"/>
              <a:t> </a:t>
            </a:r>
            <a:r>
              <a:rPr lang="en-US" sz="1300" b="0" dirty="0"/>
              <a:t>Moscow, 14</a:t>
            </a:r>
            <a:r>
              <a:rPr lang="ru-RU" sz="1300" b="0" dirty="0"/>
              <a:t>.</a:t>
            </a:r>
            <a:r>
              <a:rPr lang="en-US" sz="1300" b="0" dirty="0"/>
              <a:t>06</a:t>
            </a:r>
            <a:r>
              <a:rPr lang="ru-RU" sz="1300" b="0" dirty="0"/>
              <a:t>.</a:t>
            </a:r>
            <a:r>
              <a:rPr lang="en-US" sz="1300" b="0" dirty="0"/>
              <a:t>2012</a:t>
            </a:r>
            <a:endParaRPr lang="ru-RU" sz="1300" b="0" dirty="0"/>
          </a:p>
        </p:txBody>
      </p:sp>
      <p:sp>
        <p:nvSpPr>
          <p:cNvPr id="30726" name="Прямоугольник 1"/>
          <p:cNvSpPr>
            <a:spLocks noChangeArrowheads="1"/>
          </p:cNvSpPr>
          <p:nvPr/>
        </p:nvSpPr>
        <p:spPr bwMode="auto">
          <a:xfrm flipV="1">
            <a:off x="481013" y="971550"/>
            <a:ext cx="4545012" cy="1060450"/>
          </a:xfrm>
          <a:prstGeom prst="rect">
            <a:avLst/>
          </a:prstGeom>
          <a:noFill/>
          <a:ln w="9525" algn="ctr">
            <a:solidFill>
              <a:srgbClr val="002060"/>
            </a:solidFill>
            <a:prstDash val="dash"/>
            <a:round/>
            <a:headEnd/>
            <a:tailEnd/>
          </a:ln>
        </p:spPr>
        <p:txBody>
          <a:bodyPr>
            <a:spAutoFit/>
          </a:bodyPr>
          <a:lstStyle/>
          <a:p>
            <a:pPr marL="2057400" indent="-228600">
              <a:spcBef>
                <a:spcPct val="20000"/>
              </a:spcBef>
            </a:pPr>
            <a:endParaRPr lang="ru-RU" sz="1000" b="0" i="1">
              <a:latin typeface="Times New Roman" pitchFamily="18" charset="0"/>
            </a:endParaRPr>
          </a:p>
        </p:txBody>
      </p:sp>
      <p:sp>
        <p:nvSpPr>
          <p:cNvPr id="30727" name="Прямоугольник 6"/>
          <p:cNvSpPr>
            <a:spLocks noChangeArrowheads="1"/>
          </p:cNvSpPr>
          <p:nvPr/>
        </p:nvSpPr>
        <p:spPr bwMode="auto">
          <a:xfrm>
            <a:off x="6132513" y="2498725"/>
            <a:ext cx="2703512" cy="2898775"/>
          </a:xfrm>
          <a:prstGeom prst="rect">
            <a:avLst/>
          </a:prstGeom>
          <a:noFill/>
          <a:ln w="9525" algn="ctr">
            <a:solidFill>
              <a:srgbClr val="002060"/>
            </a:solidFill>
            <a:prstDash val="dash"/>
            <a:round/>
            <a:headEnd/>
            <a:tailEnd/>
          </a:ln>
        </p:spPr>
        <p:txBody>
          <a:bodyPr>
            <a:spAutoFit/>
          </a:bodyPr>
          <a:lstStyle/>
          <a:p>
            <a:pPr marL="2057400" indent="-228600">
              <a:spcBef>
                <a:spcPct val="20000"/>
              </a:spcBef>
            </a:pPr>
            <a:endParaRPr lang="ru-RU" sz="1000" b="0" i="1">
              <a:latin typeface="Times New Roman" pitchFamily="18" charset="0"/>
            </a:endParaRPr>
          </a:p>
        </p:txBody>
      </p:sp>
      <p:sp>
        <p:nvSpPr>
          <p:cNvPr id="30728" name="Прямоугольник 7"/>
          <p:cNvSpPr>
            <a:spLocks noChangeArrowheads="1"/>
          </p:cNvSpPr>
          <p:nvPr/>
        </p:nvSpPr>
        <p:spPr bwMode="auto">
          <a:xfrm flipV="1">
            <a:off x="327025" y="4108450"/>
            <a:ext cx="5626100" cy="1847850"/>
          </a:xfrm>
          <a:prstGeom prst="rect">
            <a:avLst/>
          </a:prstGeom>
          <a:noFill/>
          <a:ln w="9525" algn="ctr">
            <a:solidFill>
              <a:srgbClr val="002060"/>
            </a:solidFill>
            <a:prstDash val="dash"/>
            <a:round/>
            <a:headEnd/>
            <a:tailEnd/>
          </a:ln>
        </p:spPr>
        <p:txBody>
          <a:bodyPr>
            <a:spAutoFit/>
          </a:bodyPr>
          <a:lstStyle/>
          <a:p>
            <a:pPr marL="2057400" indent="-228600">
              <a:spcBef>
                <a:spcPct val="20000"/>
              </a:spcBef>
            </a:pPr>
            <a:endParaRPr lang="ru-RU" sz="1000" b="0" i="1">
              <a:latin typeface="Times New Roman" pitchFamily="18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585200" y="6381750"/>
            <a:ext cx="558800" cy="476250"/>
          </a:xfrm>
        </p:spPr>
        <p:txBody>
          <a:bodyPr/>
          <a:lstStyle/>
          <a:p>
            <a:pPr>
              <a:defRPr/>
            </a:pPr>
            <a:fld id="{76A3AA38-916E-4DC5-87CD-6ADF5AA3C15A}" type="slidenum">
              <a:rPr lang="ru-RU"/>
              <a:pPr>
                <a:defRPr/>
              </a:pPr>
              <a:t>6</a:t>
            </a:fld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8402" name="Rectangle 2"/>
          <p:cNvSpPr>
            <a:spLocks noGrp="1" noChangeArrowheads="1"/>
          </p:cNvSpPr>
          <p:nvPr>
            <p:ph type="title"/>
          </p:nvPr>
        </p:nvSpPr>
        <p:spPr>
          <a:xfrm>
            <a:off x="923925" y="23813"/>
            <a:ext cx="7772400" cy="650875"/>
          </a:xfrm>
        </p:spPr>
        <p:txBody>
          <a:bodyPr bIns="91440" rtlCol="0" anchor="b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Стандартизация </a:t>
            </a:r>
            <a:r>
              <a:rPr lang="en-US" sz="2400" b="1" dirty="0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Smart Grid </a:t>
            </a:r>
            <a:r>
              <a:rPr lang="ru-RU" sz="2400" b="1" dirty="0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Европе</a:t>
            </a:r>
          </a:p>
        </p:txBody>
      </p:sp>
      <p:sp>
        <p:nvSpPr>
          <p:cNvPr id="21506" name="Rectangle 21"/>
          <p:cNvSpPr>
            <a:spLocks noChangeArrowheads="1"/>
          </p:cNvSpPr>
          <p:nvPr/>
        </p:nvSpPr>
        <p:spPr bwMode="auto">
          <a:xfrm>
            <a:off x="368300" y="4203700"/>
            <a:ext cx="3835400" cy="2517775"/>
          </a:xfrm>
          <a:prstGeom prst="rect">
            <a:avLst/>
          </a:prstGeom>
          <a:noFill/>
          <a:ln w="9525" algn="ctr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2278413" name="Text Box 13"/>
          <p:cNvSpPr txBox="1">
            <a:spLocks noChangeArrowheads="1"/>
          </p:cNvSpPr>
          <p:nvPr/>
        </p:nvSpPr>
        <p:spPr bwMode="auto">
          <a:xfrm>
            <a:off x="842963" y="1246188"/>
            <a:ext cx="2898775" cy="554037"/>
          </a:xfrm>
          <a:prstGeom prst="rect">
            <a:avLst/>
          </a:prstGeom>
          <a:ln w="12700"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6" charset="0"/>
              </a:defRPr>
            </a:lvl1pPr>
            <a:lvl2pPr marL="2147888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6" charset="0"/>
              </a:defRPr>
            </a:lvl2pPr>
            <a:lvl3pPr marL="2327275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6" charset="0"/>
              </a:defRPr>
            </a:lvl3pPr>
            <a:lvl4pPr marL="2506663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6" charset="0"/>
              </a:defRPr>
            </a:lvl4pPr>
            <a:lvl5pPr marL="268605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6" charset="0"/>
              </a:defRPr>
            </a:lvl5pPr>
            <a:lvl6pPr marL="31432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6" charset="0"/>
              </a:defRPr>
            </a:lvl6pPr>
            <a:lvl7pPr marL="36004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6" charset="0"/>
              </a:defRPr>
            </a:lvl7pPr>
            <a:lvl8pPr marL="40576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6" charset="0"/>
              </a:defRPr>
            </a:lvl8pPr>
            <a:lvl9pPr marL="45148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6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ru-RU" sz="1500" dirty="0">
                <a:latin typeface="Arial" charset="0"/>
              </a:rPr>
              <a:t>Комиссия </a:t>
            </a:r>
            <a:r>
              <a:rPr lang="ru-RU" sz="1500" dirty="0" smtClean="0">
                <a:latin typeface="Arial" charset="0"/>
              </a:rPr>
              <a:t/>
            </a:r>
            <a:br>
              <a:rPr lang="ru-RU" sz="1500" dirty="0" smtClean="0">
                <a:latin typeface="Arial" charset="0"/>
              </a:rPr>
            </a:br>
            <a:r>
              <a:rPr lang="ru-RU" sz="1500" dirty="0" smtClean="0">
                <a:latin typeface="Arial" charset="0"/>
              </a:rPr>
              <a:t>Европейского </a:t>
            </a:r>
            <a:r>
              <a:rPr lang="ru-RU" sz="1500" dirty="0">
                <a:latin typeface="Arial" charset="0"/>
              </a:rPr>
              <a:t>союза</a:t>
            </a:r>
          </a:p>
        </p:txBody>
      </p:sp>
      <p:sp>
        <p:nvSpPr>
          <p:cNvPr id="2278416" name="AutoShape 16"/>
          <p:cNvSpPr>
            <a:spLocks noChangeArrowheads="1"/>
          </p:cNvSpPr>
          <p:nvPr/>
        </p:nvSpPr>
        <p:spPr bwMode="auto">
          <a:xfrm>
            <a:off x="331788" y="2076450"/>
            <a:ext cx="3883025" cy="2092325"/>
          </a:xfrm>
          <a:prstGeom prst="horizontalScroll">
            <a:avLst>
              <a:gd name="adj" fmla="val 8394"/>
            </a:avLst>
          </a:prstGeom>
          <a:noFill/>
          <a:ln w="9525">
            <a:solidFill>
              <a:srgbClr val="800000"/>
            </a:solidFill>
            <a:round/>
            <a:headEnd/>
            <a:tailEnd/>
          </a:ln>
          <a:effectLst/>
          <a:extLst/>
        </p:spPr>
        <p:txBody>
          <a:bodyPr lIns="36000" rIns="36000" anchor="ctr">
            <a:spAutoFit/>
          </a:bodyPr>
          <a:lstStyle/>
          <a:p>
            <a:pPr marL="273050" indent="-190500">
              <a:spcBef>
                <a:spcPts val="600"/>
              </a:spcBef>
              <a:buFont typeface="Wingdings" pitchFamily="2" charset="2"/>
              <a:buChar char="ü"/>
              <a:tabLst>
                <a:tab pos="273050" algn="l"/>
              </a:tabLst>
              <a:defRPr/>
            </a:pPr>
            <a:r>
              <a:rPr lang="ru-RU" sz="1400" dirty="0">
                <a:solidFill>
                  <a:srgbClr val="000000"/>
                </a:solidFill>
                <a:cs typeface="+mn-cs"/>
              </a:rPr>
              <a:t>Мандат от</a:t>
            </a:r>
            <a:r>
              <a:rPr lang="en-US" sz="1400" dirty="0">
                <a:solidFill>
                  <a:srgbClr val="000000"/>
                </a:solidFill>
                <a:cs typeface="+mn-cs"/>
              </a:rPr>
              <a:t> 12</a:t>
            </a:r>
            <a:r>
              <a:rPr lang="ru-RU" sz="1400" dirty="0">
                <a:solidFill>
                  <a:srgbClr val="000000"/>
                </a:solidFill>
                <a:cs typeface="+mn-cs"/>
              </a:rPr>
              <a:t>.03.20</a:t>
            </a:r>
            <a:r>
              <a:rPr lang="en-US" sz="1400" dirty="0">
                <a:solidFill>
                  <a:srgbClr val="000000"/>
                </a:solidFill>
                <a:cs typeface="+mn-cs"/>
              </a:rPr>
              <a:t>09</a:t>
            </a:r>
            <a:r>
              <a:rPr lang="ru-RU" sz="1400" dirty="0">
                <a:solidFill>
                  <a:srgbClr val="000000"/>
                </a:solidFill>
                <a:cs typeface="+mn-cs"/>
              </a:rPr>
              <a:t> </a:t>
            </a:r>
            <a:r>
              <a:rPr lang="ru-RU" sz="1400" dirty="0">
                <a:solidFill>
                  <a:srgbClr val="2A4E9E"/>
                </a:solidFill>
                <a:latin typeface="Arial"/>
                <a:cs typeface="+mn-cs"/>
              </a:rPr>
              <a:t>М/4</a:t>
            </a:r>
            <a:r>
              <a:rPr lang="en-US" sz="1400" dirty="0">
                <a:solidFill>
                  <a:srgbClr val="2A4E9E"/>
                </a:solidFill>
                <a:latin typeface="Arial"/>
                <a:cs typeface="+mn-cs"/>
              </a:rPr>
              <a:t>41</a:t>
            </a:r>
            <a:r>
              <a:rPr lang="ru-RU" sz="1400" dirty="0">
                <a:solidFill>
                  <a:srgbClr val="2A4E9E"/>
                </a:solidFill>
                <a:latin typeface="Arial"/>
                <a:cs typeface="+mn-cs"/>
              </a:rPr>
              <a:t> ЕС</a:t>
            </a:r>
            <a:r>
              <a:rPr lang="en-US" sz="1400" dirty="0">
                <a:solidFill>
                  <a:srgbClr val="000000"/>
                </a:solidFill>
                <a:cs typeface="+mn-cs"/>
              </a:rPr>
              <a:t/>
            </a:r>
            <a:br>
              <a:rPr lang="en-US" sz="1400" dirty="0">
                <a:solidFill>
                  <a:srgbClr val="000000"/>
                </a:solidFill>
                <a:cs typeface="+mn-cs"/>
              </a:rPr>
            </a:br>
            <a:r>
              <a:rPr lang="ru-RU" sz="1400" dirty="0">
                <a:solidFill>
                  <a:srgbClr val="000000"/>
                </a:solidFill>
                <a:cs typeface="+mn-cs"/>
              </a:rPr>
              <a:t>по открытой архитектуре измерений</a:t>
            </a:r>
            <a:endParaRPr lang="en-US" sz="1400" dirty="0">
              <a:solidFill>
                <a:srgbClr val="000000"/>
              </a:solidFill>
              <a:cs typeface="+mn-cs"/>
            </a:endParaRPr>
          </a:p>
          <a:p>
            <a:pPr marL="273050" indent="-190500">
              <a:spcBef>
                <a:spcPts val="600"/>
              </a:spcBef>
              <a:buFont typeface="Wingdings" pitchFamily="2" charset="2"/>
              <a:buChar char="ü"/>
              <a:tabLst>
                <a:tab pos="273050" algn="l"/>
              </a:tabLst>
              <a:defRPr/>
            </a:pPr>
            <a:r>
              <a:rPr lang="ru-RU" sz="1400" dirty="0">
                <a:cs typeface="+mn-cs"/>
              </a:rPr>
              <a:t>Мандат от 04.06.2010 </a:t>
            </a:r>
            <a:r>
              <a:rPr lang="ru-RU" sz="1400" dirty="0">
                <a:solidFill>
                  <a:srgbClr val="2A4E9E"/>
                </a:solidFill>
                <a:latin typeface="Arial"/>
                <a:cs typeface="+mn-cs"/>
              </a:rPr>
              <a:t>М/468 ЕС </a:t>
            </a:r>
            <a:br>
              <a:rPr lang="ru-RU" sz="1400" dirty="0">
                <a:solidFill>
                  <a:srgbClr val="2A4E9E"/>
                </a:solidFill>
                <a:latin typeface="Arial"/>
                <a:cs typeface="+mn-cs"/>
              </a:rPr>
            </a:br>
            <a:r>
              <a:rPr lang="ru-RU" sz="1400" dirty="0">
                <a:solidFill>
                  <a:srgbClr val="000000"/>
                </a:solidFill>
                <a:cs typeface="+mn-cs"/>
              </a:rPr>
              <a:t>по установкам для подзарядки электромобилей</a:t>
            </a:r>
          </a:p>
          <a:p>
            <a:pPr marL="273050" indent="-190500">
              <a:spcBef>
                <a:spcPts val="600"/>
              </a:spcBef>
              <a:buFont typeface="Wingdings" pitchFamily="2" charset="2"/>
              <a:buChar char="ü"/>
              <a:tabLst>
                <a:tab pos="273050" algn="l"/>
              </a:tabLst>
              <a:defRPr/>
            </a:pPr>
            <a:r>
              <a:rPr lang="ru-RU" sz="1400" dirty="0">
                <a:cs typeface="+mn-cs"/>
              </a:rPr>
              <a:t>Мандат от 01.03.2011 </a:t>
            </a:r>
            <a:r>
              <a:rPr lang="ru-RU" sz="1400" dirty="0">
                <a:solidFill>
                  <a:srgbClr val="2A4E9E"/>
                </a:solidFill>
                <a:latin typeface="+mn-lt"/>
                <a:ea typeface="+mj-ea"/>
                <a:cs typeface="+mj-cs"/>
              </a:rPr>
              <a:t>М/490 ЕС</a:t>
            </a:r>
            <a:r>
              <a:rPr lang="en-US" sz="1400" dirty="0">
                <a:cs typeface="+mn-cs"/>
              </a:rPr>
              <a:t/>
            </a:r>
            <a:br>
              <a:rPr lang="en-US" sz="1400" dirty="0">
                <a:cs typeface="+mn-cs"/>
              </a:rPr>
            </a:br>
            <a:r>
              <a:rPr lang="ru-RU" sz="1400" dirty="0">
                <a:cs typeface="+mn-cs"/>
              </a:rPr>
              <a:t>по стандартизации </a:t>
            </a:r>
            <a:r>
              <a:rPr lang="en-US" sz="1400" dirty="0">
                <a:cs typeface="+mn-cs"/>
              </a:rPr>
              <a:t>Smart Grid</a:t>
            </a:r>
          </a:p>
        </p:txBody>
      </p:sp>
      <p:sp>
        <p:nvSpPr>
          <p:cNvPr id="21509" name="AutoShape 18"/>
          <p:cNvSpPr>
            <a:spLocks noChangeArrowheads="1"/>
          </p:cNvSpPr>
          <p:nvPr/>
        </p:nvSpPr>
        <p:spPr bwMode="auto">
          <a:xfrm>
            <a:off x="1727200" y="1893888"/>
            <a:ext cx="1130300" cy="266700"/>
          </a:xfrm>
          <a:prstGeom prst="downArrow">
            <a:avLst>
              <a:gd name="adj1" fmla="val 50000"/>
              <a:gd name="adj2" fmla="val 48079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21510" name="AutoShape 20"/>
          <p:cNvSpPr>
            <a:spLocks noChangeArrowheads="1"/>
          </p:cNvSpPr>
          <p:nvPr/>
        </p:nvSpPr>
        <p:spPr bwMode="auto">
          <a:xfrm>
            <a:off x="517525" y="4929188"/>
            <a:ext cx="3482975" cy="608012"/>
          </a:xfrm>
          <a:prstGeom prst="roundRect">
            <a:avLst>
              <a:gd name="adj" fmla="val 16667"/>
            </a:avLst>
          </a:prstGeom>
          <a:solidFill>
            <a:srgbClr val="D9F6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pPr marL="228600" indent="-228600" algn="ctr">
              <a:spcBef>
                <a:spcPct val="50000"/>
              </a:spcBef>
            </a:pPr>
            <a:r>
              <a:rPr lang="ru-RU" sz="1500"/>
              <a:t>Координационная группа (</a:t>
            </a:r>
            <a:r>
              <a:rPr lang="en-US" sz="1500"/>
              <a:t>CG</a:t>
            </a:r>
            <a:r>
              <a:rPr lang="ru-RU" sz="1500"/>
              <a:t>)</a:t>
            </a:r>
            <a:r>
              <a:rPr lang="en-US" sz="1500"/>
              <a:t/>
            </a:r>
            <a:br>
              <a:rPr lang="en-US" sz="1500"/>
            </a:br>
            <a:r>
              <a:rPr lang="ru-RU" sz="1500"/>
              <a:t>по </a:t>
            </a:r>
            <a:r>
              <a:rPr lang="en-US" sz="1500"/>
              <a:t>Smart Grid</a:t>
            </a:r>
            <a:endParaRPr lang="ru-RU" sz="1500"/>
          </a:p>
        </p:txBody>
      </p:sp>
      <p:pic>
        <p:nvPicPr>
          <p:cNvPr id="21511" name="Picture 24" descr="ce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0225" y="4306888"/>
            <a:ext cx="644525" cy="54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2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7163" y="4294188"/>
            <a:ext cx="10747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3" name="Picture 2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24138" y="4367213"/>
            <a:ext cx="1423987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4" name="Picture 7" descr="Круг из двенадцати золотых звёзд на синем фоне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65325" y="674688"/>
            <a:ext cx="65405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" name="Rectangle 46"/>
          <p:cNvSpPr>
            <a:spLocks noChangeArrowheads="1"/>
          </p:cNvSpPr>
          <p:nvPr/>
        </p:nvSpPr>
        <p:spPr bwMode="auto">
          <a:xfrm>
            <a:off x="4432300" y="741363"/>
            <a:ext cx="4568825" cy="62198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A4E9E"/>
              </a:buClr>
              <a:defRPr/>
            </a:pPr>
            <a:r>
              <a:rPr lang="ru-RU" sz="1600" dirty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Отчеты Координационной группы (2012 г.)</a:t>
            </a:r>
            <a:endParaRPr lang="ru-RU" sz="1600" dirty="0">
              <a:solidFill>
                <a:srgbClr val="2A4E9E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q"/>
              <a:defRPr/>
            </a:pPr>
            <a:r>
              <a:rPr lang="ru-RU" sz="1500" dirty="0">
                <a:solidFill>
                  <a:srgbClr val="2A4E9E"/>
                </a:solidFill>
                <a:latin typeface="Arial" pitchFamily="34" charset="0"/>
                <a:cs typeface="Arial" pitchFamily="34" charset="0"/>
              </a:rPr>
              <a:t>Эталонная архитектура </a:t>
            </a:r>
            <a:r>
              <a:rPr lang="de-DE" sz="1500" dirty="0">
                <a:solidFill>
                  <a:srgbClr val="2A4E9E"/>
                </a:solidFill>
                <a:latin typeface="Arial" pitchFamily="34" charset="0"/>
                <a:cs typeface="Arial" pitchFamily="34" charset="0"/>
              </a:rPr>
              <a:t>Smart </a:t>
            </a:r>
            <a:r>
              <a:rPr lang="de-DE" sz="1500" dirty="0" err="1">
                <a:solidFill>
                  <a:srgbClr val="2A4E9E"/>
                </a:solidFill>
                <a:latin typeface="Arial" pitchFamily="34" charset="0"/>
                <a:cs typeface="Arial" pitchFamily="34" charset="0"/>
              </a:rPr>
              <a:t>Grid</a:t>
            </a:r>
            <a:r>
              <a:rPr lang="ru-RU" sz="1500" dirty="0">
                <a:solidFill>
                  <a:srgbClr val="2A4E9E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450850" indent="-177800">
              <a:buFont typeface="Wingdings" pitchFamily="2" charset="2"/>
              <a:buChar char="§"/>
              <a:defRPr/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Европейская концептуальная модель (модификация модели </a:t>
            </a:r>
            <a:r>
              <a:rPr lang="en-US" sz="1400" dirty="0">
                <a:latin typeface="Arial" pitchFamily="34" charset="0"/>
                <a:cs typeface="Arial" pitchFamily="34" charset="0"/>
              </a:rPr>
              <a:t>NIST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)</a:t>
            </a:r>
          </a:p>
          <a:p>
            <a:pPr marL="450850" indent="-177800">
              <a:buFont typeface="Wingdings" pitchFamily="2" charset="2"/>
              <a:buChar char="§"/>
              <a:defRPr/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Архитектурные представления</a:t>
            </a:r>
            <a:r>
              <a:rPr lang="en-US" sz="1400" dirty="0">
                <a:latin typeface="Arial" pitchFamily="34" charset="0"/>
                <a:cs typeface="Arial" pitchFamily="34" charset="0"/>
              </a:rPr>
              <a:t> (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бизнес, функциональное, информационное и коммуникационное)</a:t>
            </a:r>
          </a:p>
          <a:p>
            <a:pPr marL="450850" indent="-177800">
              <a:buFont typeface="Wingdings" pitchFamily="2" charset="2"/>
              <a:buChar char="§"/>
              <a:defRPr/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Структура архитектурной модели (взаимодействие, всестороннее представление, классификация и пр.)</a:t>
            </a:r>
          </a:p>
          <a:p>
            <a:pPr marL="285750" indent="-285750">
              <a:buFont typeface="Wingdings" pitchFamily="2" charset="2"/>
              <a:buChar char="q"/>
              <a:defRPr/>
            </a:pPr>
            <a:r>
              <a:rPr lang="ru-RU" sz="1500" dirty="0">
                <a:solidFill>
                  <a:srgbClr val="2A4E9E"/>
                </a:solidFill>
                <a:latin typeface="Arial" pitchFamily="34" charset="0"/>
                <a:cs typeface="Arial" pitchFamily="34" charset="0"/>
              </a:rPr>
              <a:t>Первая группа стандартов</a:t>
            </a:r>
          </a:p>
          <a:p>
            <a:pPr marL="450850" indent="-177800">
              <a:buFont typeface="Wingdings" pitchFamily="2" charset="2"/>
              <a:buChar char="§"/>
              <a:defRPr/>
            </a:pP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Наиболее общие системы </a:t>
            </a:r>
            <a:r>
              <a: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Smart Grid</a:t>
            </a:r>
            <a:endParaRPr lang="ru-RU" sz="14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450850" indent="-177800">
              <a:buFont typeface="Wingdings" pitchFamily="2" charset="2"/>
              <a:buChar char="§"/>
              <a:defRPr/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Примеры типичного использования</a:t>
            </a:r>
          </a:p>
          <a:p>
            <a:pPr marL="450850" indent="-177800">
              <a:buFont typeface="Wingdings" pitchFamily="2" charset="2"/>
              <a:buChar char="§"/>
              <a:defRPr/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Область и цель применения</a:t>
            </a:r>
          </a:p>
          <a:p>
            <a:pPr marL="285750" indent="-285750">
              <a:buFont typeface="Wingdings" pitchFamily="2" charset="2"/>
              <a:buChar char="q"/>
              <a:defRPr/>
            </a:pPr>
            <a:r>
              <a:rPr lang="ru-RU" sz="1500" dirty="0">
                <a:solidFill>
                  <a:srgbClr val="2A4E9E"/>
                </a:solidFill>
                <a:latin typeface="Arial" pitchFamily="34" charset="0"/>
                <a:cs typeface="Arial" pitchFamily="34" charset="0"/>
              </a:rPr>
              <a:t>Устойчивые процессы</a:t>
            </a:r>
          </a:p>
          <a:p>
            <a:pPr marL="450850" indent="-177800">
              <a:buFont typeface="Wingdings" pitchFamily="2" charset="2"/>
              <a:buChar char="§"/>
              <a:defRPr/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Теоретические положения по сбору, структуризации, классификации примеров использования</a:t>
            </a:r>
          </a:p>
          <a:p>
            <a:pPr marL="450850" indent="-177800">
              <a:buFont typeface="Wingdings" pitchFamily="2" charset="2"/>
              <a:buChar char="§"/>
              <a:defRPr/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Практическое развитие кластеров </a:t>
            </a:r>
            <a:r>
              <a:rPr lang="en-US" sz="1400" dirty="0">
                <a:latin typeface="Arial" pitchFamily="34" charset="0"/>
                <a:cs typeface="Arial" pitchFamily="34" charset="0"/>
              </a:rPr>
              <a:t>Smart Grid 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с описанием и оценкой</a:t>
            </a:r>
            <a:endParaRPr lang="en-US" sz="1400" dirty="0">
              <a:latin typeface="Arial" pitchFamily="34" charset="0"/>
              <a:cs typeface="Arial" pitchFamily="34" charset="0"/>
            </a:endParaRPr>
          </a:p>
          <a:p>
            <a:pPr marL="450850" indent="-177800">
              <a:buFont typeface="Wingdings" pitchFamily="2" charset="2"/>
              <a:buChar char="§"/>
              <a:defRPr/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Введение базы данных по примерам использования</a:t>
            </a:r>
          </a:p>
          <a:p>
            <a:pPr marL="285750" indent="-285750">
              <a:buFont typeface="Wingdings" pitchFamily="2" charset="2"/>
              <a:buChar char="q"/>
              <a:defRPr/>
            </a:pPr>
            <a:r>
              <a:rPr lang="ru-RU" sz="1500" dirty="0">
                <a:solidFill>
                  <a:srgbClr val="2A4E9E"/>
                </a:solidFill>
                <a:latin typeface="Arial" pitchFamily="34" charset="0"/>
                <a:cs typeface="Arial" pitchFamily="34" charset="0"/>
              </a:rPr>
              <a:t>Информационная безопасность </a:t>
            </a:r>
            <a:r>
              <a:rPr lang="de-DE" sz="1500" dirty="0">
                <a:solidFill>
                  <a:srgbClr val="2A4E9E"/>
                </a:solidFill>
                <a:latin typeface="Arial" pitchFamily="34" charset="0"/>
                <a:cs typeface="Arial" pitchFamily="34" charset="0"/>
              </a:rPr>
              <a:t>Smart </a:t>
            </a:r>
            <a:r>
              <a:rPr lang="de-DE" sz="1500" dirty="0" err="1">
                <a:solidFill>
                  <a:srgbClr val="2A4E9E"/>
                </a:solidFill>
                <a:latin typeface="Arial" pitchFamily="34" charset="0"/>
                <a:cs typeface="Arial" pitchFamily="34" charset="0"/>
              </a:rPr>
              <a:t>Grid</a:t>
            </a:r>
            <a:endParaRPr lang="ru-RU" sz="15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450850" indent="-177800">
              <a:buFont typeface="Wingdings" pitchFamily="2" charset="2"/>
              <a:buChar char="§"/>
              <a:defRPr/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Требования конфиденциальности, сохранности и доступности</a:t>
            </a:r>
          </a:p>
          <a:p>
            <a:pPr marL="450850" indent="-177800">
              <a:lnSpc>
                <a:spcPct val="105000"/>
              </a:lnSpc>
              <a:buFont typeface="Wingdings" pitchFamily="2" charset="2"/>
              <a:buChar char="§"/>
              <a:defRPr/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Уровни безопасности</a:t>
            </a:r>
          </a:p>
          <a:p>
            <a:pPr marL="450850" indent="-177800">
              <a:lnSpc>
                <a:spcPct val="105000"/>
              </a:lnSpc>
              <a:buFont typeface="Wingdings" pitchFamily="2" charset="2"/>
              <a:buChar char="§"/>
              <a:defRPr/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Классы защиты</a:t>
            </a:r>
          </a:p>
        </p:txBody>
      </p:sp>
      <p:sp>
        <p:nvSpPr>
          <p:cNvPr id="58" name="Rectangle 46"/>
          <p:cNvSpPr>
            <a:spLocks noChangeArrowheads="1"/>
          </p:cNvSpPr>
          <p:nvPr/>
        </p:nvSpPr>
        <p:spPr bwMode="auto">
          <a:xfrm>
            <a:off x="530225" y="5567363"/>
            <a:ext cx="3517900" cy="10604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marL="285750" indent="-285750">
              <a:lnSpc>
                <a:spcPct val="105000"/>
              </a:lnSpc>
              <a:buFont typeface="Wingdings" pitchFamily="2" charset="2"/>
              <a:buChar char="Ø"/>
              <a:defRPr/>
            </a:pPr>
            <a:r>
              <a:rPr lang="ru-RU" sz="1500" dirty="0">
                <a:latin typeface="+mn-lt"/>
                <a:cs typeface="+mn-cs"/>
              </a:rPr>
              <a:t>РГ</a:t>
            </a:r>
            <a:r>
              <a:rPr lang="ru-RU" sz="1500" dirty="0">
                <a:solidFill>
                  <a:srgbClr val="2A4E9E"/>
                </a:solidFill>
                <a:latin typeface="+mn-lt"/>
                <a:cs typeface="+mn-cs"/>
              </a:rPr>
              <a:t> «Эталонная архитектура»</a:t>
            </a:r>
            <a:endParaRPr lang="ru-RU" sz="1500" dirty="0">
              <a:latin typeface="+mn-lt"/>
              <a:cs typeface="+mn-cs"/>
            </a:endParaRPr>
          </a:p>
          <a:p>
            <a:pPr marL="285750" indent="-285750">
              <a:lnSpc>
                <a:spcPct val="105000"/>
              </a:lnSpc>
              <a:buFont typeface="Wingdings" pitchFamily="2" charset="2"/>
              <a:buChar char="Ø"/>
              <a:defRPr/>
            </a:pPr>
            <a:r>
              <a:rPr lang="ru-RU" sz="1500" dirty="0">
                <a:latin typeface="+mn-lt"/>
                <a:cs typeface="+mn-cs"/>
              </a:rPr>
              <a:t>РГ</a:t>
            </a:r>
            <a:r>
              <a:rPr lang="ru-RU" sz="1500" dirty="0">
                <a:solidFill>
                  <a:srgbClr val="2A4E9E"/>
                </a:solidFill>
                <a:latin typeface="+mn-lt"/>
                <a:cs typeface="+mn-cs"/>
              </a:rPr>
              <a:t> «Первая группа стандартов»</a:t>
            </a:r>
          </a:p>
          <a:p>
            <a:pPr marL="285750" indent="-285750">
              <a:lnSpc>
                <a:spcPct val="105000"/>
              </a:lnSpc>
              <a:buFont typeface="Wingdings" pitchFamily="2" charset="2"/>
              <a:buChar char="Ø"/>
              <a:defRPr/>
            </a:pPr>
            <a:r>
              <a:rPr lang="ru-RU" sz="1500" dirty="0">
                <a:latin typeface="+mn-lt"/>
                <a:cs typeface="+mn-cs"/>
              </a:rPr>
              <a:t>РГ</a:t>
            </a:r>
            <a:r>
              <a:rPr lang="ru-RU" sz="1500" dirty="0">
                <a:solidFill>
                  <a:srgbClr val="2A4E9E"/>
                </a:solidFill>
                <a:latin typeface="+mn-lt"/>
                <a:cs typeface="+mn-cs"/>
              </a:rPr>
              <a:t> «Устойчивые процессы»</a:t>
            </a:r>
          </a:p>
          <a:p>
            <a:pPr marL="285750" indent="-285750">
              <a:lnSpc>
                <a:spcPct val="105000"/>
              </a:lnSpc>
              <a:buFont typeface="Wingdings" pitchFamily="2" charset="2"/>
              <a:buChar char="Ø"/>
              <a:defRPr/>
            </a:pPr>
            <a:r>
              <a:rPr lang="ru-RU" sz="1500" dirty="0">
                <a:latin typeface="+mn-lt"/>
                <a:cs typeface="+mn-cs"/>
              </a:rPr>
              <a:t>РГ</a:t>
            </a:r>
            <a:r>
              <a:rPr lang="ru-RU" sz="1500" dirty="0">
                <a:solidFill>
                  <a:srgbClr val="2A4E9E"/>
                </a:solidFill>
                <a:latin typeface="+mn-lt"/>
                <a:cs typeface="+mn-cs"/>
              </a:rPr>
              <a:t> «Безопасность»</a:t>
            </a:r>
          </a:p>
        </p:txBody>
      </p:sp>
      <p:sp>
        <p:nvSpPr>
          <p:cNvPr id="1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585200" y="6381750"/>
            <a:ext cx="558800" cy="476250"/>
          </a:xfrm>
        </p:spPr>
        <p:txBody>
          <a:bodyPr/>
          <a:lstStyle/>
          <a:p>
            <a:pPr>
              <a:defRPr/>
            </a:pPr>
            <a:fld id="{FFF94FCF-C836-4D6D-9A0B-8A1568101F8E}" type="slidenum">
              <a:rPr lang="ru-RU"/>
              <a:pPr>
                <a:defRPr/>
              </a:pPr>
              <a:t>7</a:t>
            </a:fld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22" name="Rectangle 2"/>
          <p:cNvSpPr>
            <a:spLocks noGrp="1" noChangeArrowheads="1"/>
          </p:cNvSpPr>
          <p:nvPr>
            <p:ph type="title"/>
          </p:nvPr>
        </p:nvSpPr>
        <p:spPr>
          <a:xfrm>
            <a:off x="1166813" y="144463"/>
            <a:ext cx="7772400" cy="496887"/>
          </a:xfrm>
        </p:spPr>
        <p:txBody>
          <a:bodyPr bIns="91440" rtlCol="0" anchor="b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Стандартизация </a:t>
            </a:r>
            <a:r>
              <a:rPr lang="en-US" sz="2400" b="1" dirty="0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Smart Grid</a:t>
            </a:r>
            <a:r>
              <a:rPr lang="ru-RU" sz="2400" b="1" dirty="0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США</a:t>
            </a:r>
          </a:p>
        </p:txBody>
      </p:sp>
      <p:sp>
        <p:nvSpPr>
          <p:cNvPr id="23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555038" y="6381750"/>
            <a:ext cx="588962" cy="476250"/>
          </a:xfrm>
        </p:spPr>
        <p:txBody>
          <a:bodyPr/>
          <a:lstStyle/>
          <a:p>
            <a:pPr>
              <a:defRPr/>
            </a:pPr>
            <a:fld id="{4B374E8F-1392-49A5-B45E-9337C867A3DA}" type="slidenum">
              <a:rPr lang="ru-RU"/>
              <a:pPr>
                <a:defRPr/>
              </a:pPr>
              <a:t>8</a:t>
            </a:fld>
            <a:endParaRPr lang="ru-RU" dirty="0"/>
          </a:p>
        </p:txBody>
      </p:sp>
      <p:pic>
        <p:nvPicPr>
          <p:cNvPr id="22531" name="Picture 15" descr="lo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4175" y="5353050"/>
            <a:ext cx="1693863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17" descr="NEMA - Setting Standards for Excellenc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73613" y="5705475"/>
            <a:ext cx="908050" cy="288925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</p:spPr>
      </p:pic>
      <p:pic>
        <p:nvPicPr>
          <p:cNvPr id="22533" name="Picture 28" descr="RGB-master-epriweb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57400" y="5308600"/>
            <a:ext cx="1711325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30" descr="IEEE Advancing Technology for Humanity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17938" y="5405438"/>
            <a:ext cx="8207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5" name="AutoShape 38"/>
          <p:cNvSpPr>
            <a:spLocks noChangeArrowheads="1"/>
          </p:cNvSpPr>
          <p:nvPr/>
        </p:nvSpPr>
        <p:spPr bwMode="auto">
          <a:xfrm>
            <a:off x="638175" y="1206500"/>
            <a:ext cx="3359150" cy="1676400"/>
          </a:xfrm>
          <a:prstGeom prst="horizontalScroll">
            <a:avLst>
              <a:gd name="adj" fmla="val 7495"/>
            </a:avLst>
          </a:prstGeom>
          <a:noFill/>
          <a:ln w="9525">
            <a:solidFill>
              <a:srgbClr val="800000"/>
            </a:solidFill>
            <a:round/>
            <a:headEnd/>
            <a:tailEnd/>
          </a:ln>
        </p:spPr>
        <p:txBody>
          <a:bodyPr lIns="36000" rIns="36000" anchor="ctr">
            <a:spAutoFit/>
          </a:bodyPr>
          <a:lstStyle/>
          <a:p>
            <a:pPr marL="273050" indent="-273050">
              <a:spcBef>
                <a:spcPct val="50000"/>
              </a:spcBef>
              <a:buFont typeface="Wingdings" pitchFamily="2" charset="2"/>
              <a:buChar char="ü"/>
            </a:pPr>
            <a:r>
              <a:rPr lang="ru-RU" sz="1400">
                <a:solidFill>
                  <a:srgbClr val="000000"/>
                </a:solidFill>
              </a:rPr>
              <a:t>Закон об энергетической независимости и безопасности (</a:t>
            </a:r>
            <a:r>
              <a:rPr lang="en-US" sz="1400">
                <a:solidFill>
                  <a:srgbClr val="000000"/>
                </a:solidFill>
              </a:rPr>
              <a:t>EISA</a:t>
            </a:r>
            <a:r>
              <a:rPr lang="ru-RU" sz="1400">
                <a:solidFill>
                  <a:srgbClr val="000000"/>
                </a:solidFill>
              </a:rPr>
              <a:t>), 2007</a:t>
            </a:r>
          </a:p>
          <a:p>
            <a:pPr marL="273050" indent="-273050">
              <a:spcBef>
                <a:spcPct val="50000"/>
              </a:spcBef>
              <a:buFont typeface="Wingdings" pitchFamily="2" charset="2"/>
              <a:buChar char="ü"/>
            </a:pPr>
            <a:r>
              <a:rPr lang="ru-RU" sz="1400">
                <a:solidFill>
                  <a:srgbClr val="000000"/>
                </a:solidFill>
              </a:rPr>
              <a:t>Закон о восстановлении американской экономики и реинвестициях</a:t>
            </a:r>
            <a:r>
              <a:rPr lang="en-US" sz="1400">
                <a:solidFill>
                  <a:srgbClr val="000000"/>
                </a:solidFill>
              </a:rPr>
              <a:t> (ARRA)</a:t>
            </a:r>
            <a:r>
              <a:rPr lang="ru-RU" sz="1400">
                <a:solidFill>
                  <a:srgbClr val="000000"/>
                </a:solidFill>
              </a:rPr>
              <a:t>, 2010</a:t>
            </a:r>
          </a:p>
        </p:txBody>
      </p:sp>
      <p:sp>
        <p:nvSpPr>
          <p:cNvPr id="22536" name="Rectangle 21"/>
          <p:cNvSpPr>
            <a:spLocks noChangeArrowheads="1"/>
          </p:cNvSpPr>
          <p:nvPr/>
        </p:nvSpPr>
        <p:spPr bwMode="auto">
          <a:xfrm>
            <a:off x="238125" y="3978275"/>
            <a:ext cx="5519738" cy="2647950"/>
          </a:xfrm>
          <a:prstGeom prst="rect">
            <a:avLst/>
          </a:prstGeom>
          <a:noFill/>
          <a:ln w="9525" algn="ctr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22537" name="AutoShape 18"/>
          <p:cNvSpPr>
            <a:spLocks noChangeArrowheads="1"/>
          </p:cNvSpPr>
          <p:nvPr/>
        </p:nvSpPr>
        <p:spPr bwMode="auto">
          <a:xfrm>
            <a:off x="1558925" y="2879725"/>
            <a:ext cx="1638300" cy="274638"/>
          </a:xfrm>
          <a:prstGeom prst="downArrow">
            <a:avLst>
              <a:gd name="adj1" fmla="val 50000"/>
              <a:gd name="adj2" fmla="val 48079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pic>
        <p:nvPicPr>
          <p:cNvPr id="22538" name="Picture 2" descr="Coat of arms or logo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47875" y="595313"/>
            <a:ext cx="658813" cy="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9" name="AutoShape 20"/>
          <p:cNvSpPr>
            <a:spLocks noChangeArrowheads="1"/>
          </p:cNvSpPr>
          <p:nvPr/>
        </p:nvSpPr>
        <p:spPr bwMode="auto">
          <a:xfrm>
            <a:off x="4665663" y="2000250"/>
            <a:ext cx="3856037" cy="865188"/>
          </a:xfrm>
          <a:prstGeom prst="roundRect">
            <a:avLst>
              <a:gd name="adj" fmla="val 16667"/>
            </a:avLst>
          </a:prstGeom>
          <a:solidFill>
            <a:srgbClr val="D9F6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/>
              <a:t>Целевая группа по </a:t>
            </a:r>
            <a:r>
              <a:rPr lang="en-US" sz="1400"/>
              <a:t>Smart Grid</a:t>
            </a:r>
            <a:endParaRPr lang="ru-RU" sz="1400"/>
          </a:p>
          <a:p>
            <a:pPr algn="ctr">
              <a:spcBef>
                <a:spcPct val="50000"/>
              </a:spcBef>
            </a:pPr>
            <a:r>
              <a:rPr lang="ru-RU" sz="1400"/>
              <a:t>(13 федеральных министерств, </a:t>
            </a:r>
            <a:br>
              <a:rPr lang="ru-RU" sz="1400"/>
            </a:br>
            <a:r>
              <a:rPr lang="ru-RU" sz="1400"/>
              <a:t>агентств и ведомств)</a:t>
            </a:r>
          </a:p>
        </p:txBody>
      </p:sp>
      <p:sp>
        <p:nvSpPr>
          <p:cNvPr id="22540" name="AutoShape 18"/>
          <p:cNvSpPr>
            <a:spLocks noChangeArrowheads="1"/>
          </p:cNvSpPr>
          <p:nvPr/>
        </p:nvSpPr>
        <p:spPr bwMode="auto">
          <a:xfrm rot="-5400000">
            <a:off x="4040188" y="2262188"/>
            <a:ext cx="596900" cy="266700"/>
          </a:xfrm>
          <a:prstGeom prst="downArrow">
            <a:avLst>
              <a:gd name="adj1" fmla="val 50000"/>
              <a:gd name="adj2" fmla="val 48079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22541" name="AutoShape 20"/>
          <p:cNvSpPr>
            <a:spLocks noChangeArrowheads="1"/>
          </p:cNvSpPr>
          <p:nvPr/>
        </p:nvSpPr>
        <p:spPr bwMode="auto">
          <a:xfrm>
            <a:off x="638175" y="3232150"/>
            <a:ext cx="3359150" cy="579438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/>
              <a:t>Структура взаимодействия </a:t>
            </a:r>
            <a:br>
              <a:rPr lang="ru-RU" sz="1400"/>
            </a:br>
            <a:r>
              <a:rPr lang="ru-RU" sz="1400"/>
              <a:t>в </a:t>
            </a:r>
            <a:r>
              <a:rPr lang="en-US" sz="1400"/>
              <a:t>Smart Grid</a:t>
            </a:r>
          </a:p>
        </p:txBody>
      </p:sp>
      <p:sp>
        <p:nvSpPr>
          <p:cNvPr id="22542" name="AutoShape 20"/>
          <p:cNvSpPr>
            <a:spLocks noChangeArrowheads="1"/>
          </p:cNvSpPr>
          <p:nvPr/>
        </p:nvSpPr>
        <p:spPr bwMode="auto">
          <a:xfrm>
            <a:off x="4665663" y="1185863"/>
            <a:ext cx="3856037" cy="627062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36000" rIns="36000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/>
              <a:t>Отчет Конгрессу о реализации </a:t>
            </a:r>
            <a:r>
              <a:rPr lang="en-US" sz="1400"/>
              <a:t>Smart Grid</a:t>
            </a:r>
            <a:endParaRPr lang="ru-RU" sz="1400"/>
          </a:p>
          <a:p>
            <a:pPr algn="ctr">
              <a:spcBef>
                <a:spcPct val="50000"/>
              </a:spcBef>
            </a:pPr>
            <a:r>
              <a:rPr lang="ru-RU" sz="1400"/>
              <a:t>(1 раз в 2 года)</a:t>
            </a:r>
          </a:p>
        </p:txBody>
      </p:sp>
      <p:sp>
        <p:nvSpPr>
          <p:cNvPr id="22543" name="AutoShape 18"/>
          <p:cNvSpPr>
            <a:spLocks noChangeArrowheads="1"/>
          </p:cNvSpPr>
          <p:nvPr/>
        </p:nvSpPr>
        <p:spPr bwMode="auto">
          <a:xfrm rot="-5400000">
            <a:off x="4049713" y="1441450"/>
            <a:ext cx="596900" cy="266700"/>
          </a:xfrm>
          <a:prstGeom prst="downArrow">
            <a:avLst>
              <a:gd name="adj1" fmla="val 50000"/>
              <a:gd name="adj2" fmla="val 48079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29" name="AutoShape 20"/>
          <p:cNvSpPr>
            <a:spLocks noChangeArrowheads="1"/>
          </p:cNvSpPr>
          <p:nvPr/>
        </p:nvSpPr>
        <p:spPr bwMode="auto">
          <a:xfrm>
            <a:off x="306388" y="4011613"/>
            <a:ext cx="4799012" cy="1335087"/>
          </a:xfrm>
          <a:prstGeom prst="roundRect">
            <a:avLst>
              <a:gd name="adj" fmla="val 16667"/>
            </a:avLst>
          </a:prstGeom>
          <a:solidFill>
            <a:srgbClr val="D9F6FF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anchor="ctr">
            <a:spAutoFit/>
          </a:bodyPr>
          <a:lstStyle/>
          <a:p>
            <a:pPr marL="534988" algn="ctr">
              <a:spcBef>
                <a:spcPct val="50000"/>
              </a:spcBef>
            </a:pPr>
            <a:r>
              <a:rPr lang="ru-RU" sz="1500"/>
              <a:t>Экспертная группа по вопросам взаимодействия</a:t>
            </a:r>
          </a:p>
          <a:p>
            <a:pPr marL="534988" algn="ctr">
              <a:lnSpc>
                <a:spcPct val="105000"/>
              </a:lnSpc>
            </a:pPr>
            <a:r>
              <a:rPr lang="ru-RU" sz="1400"/>
              <a:t>(</a:t>
            </a:r>
            <a:r>
              <a:rPr lang="ru-RU" sz="1300">
                <a:solidFill>
                  <a:srgbClr val="000000"/>
                </a:solidFill>
              </a:rPr>
              <a:t>более </a:t>
            </a:r>
            <a:r>
              <a:rPr lang="ru-RU" sz="1300">
                <a:solidFill>
                  <a:srgbClr val="2A4E9E"/>
                </a:solidFill>
              </a:rPr>
              <a:t>780 организаций</a:t>
            </a:r>
            <a:r>
              <a:rPr lang="en-US" sz="1300">
                <a:solidFill>
                  <a:srgbClr val="2A4E9E"/>
                </a:solidFill>
              </a:rPr>
              <a:t> </a:t>
            </a:r>
            <a:endParaRPr lang="ru-RU" sz="1300">
              <a:solidFill>
                <a:srgbClr val="2A4E9E"/>
              </a:solidFill>
            </a:endParaRPr>
          </a:p>
          <a:p>
            <a:pPr marL="534988" algn="ctr">
              <a:lnSpc>
                <a:spcPct val="105000"/>
              </a:lnSpc>
            </a:pPr>
            <a:r>
              <a:rPr lang="ru-RU" sz="1300"/>
              <a:t>(50% наблюдателей)</a:t>
            </a:r>
            <a:br>
              <a:rPr lang="ru-RU" sz="1300"/>
            </a:br>
            <a:r>
              <a:rPr lang="ru-RU" sz="1300">
                <a:solidFill>
                  <a:srgbClr val="000000"/>
                </a:solidFill>
              </a:rPr>
              <a:t>и </a:t>
            </a:r>
            <a:r>
              <a:rPr lang="ru-RU" sz="1300">
                <a:solidFill>
                  <a:srgbClr val="2A4E9E"/>
                </a:solidFill>
              </a:rPr>
              <a:t>2000 индивидуальных членов</a:t>
            </a:r>
            <a:r>
              <a:rPr lang="ru-RU" sz="1400"/>
              <a:t>)</a:t>
            </a:r>
          </a:p>
        </p:txBody>
      </p:sp>
      <p:pic>
        <p:nvPicPr>
          <p:cNvPr id="22545" name="Picture 5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2750" y="4375150"/>
            <a:ext cx="869950" cy="528638"/>
          </a:xfrm>
          <a:prstGeom prst="rect">
            <a:avLst/>
          </a:prstGeom>
          <a:noFill/>
          <a:ln w="9525" algn="ctr">
            <a:solidFill>
              <a:srgbClr val="00B050"/>
            </a:solidFill>
            <a:miter lim="800000"/>
            <a:headEnd/>
            <a:tailEnd/>
          </a:ln>
        </p:spPr>
      </p:pic>
      <p:pic>
        <p:nvPicPr>
          <p:cNvPr id="22546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119688" y="5094288"/>
            <a:ext cx="415925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7" name="Picture 4" descr="Официальный логотип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773613" y="6178550"/>
            <a:ext cx="441325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8" name="Picture 62" descr="iso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197475" y="4427538"/>
            <a:ext cx="476250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9" name="Picture 6" descr="ABB-Logo.sv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768725" y="6237288"/>
            <a:ext cx="66675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50" name="Picture 8" descr="Alstom logo.pn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262188" y="6275388"/>
            <a:ext cx="1179512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51" name="Picture 10" descr="GE.com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658938" y="6111875"/>
            <a:ext cx="388937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52" name="Picture 11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412750" y="5997575"/>
            <a:ext cx="1019175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53" name="Picture 12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2535238" y="5853113"/>
            <a:ext cx="8001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54" name="Picture 8" descr="Federal Energy Regulatory Commission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5811838" y="3154363"/>
            <a:ext cx="1306512" cy="423862"/>
          </a:xfrm>
          <a:prstGeom prst="rect">
            <a:avLst/>
          </a:prstGeom>
          <a:noFill/>
          <a:ln w="9525">
            <a:solidFill>
              <a:srgbClr val="C0C0C0"/>
            </a:solidFill>
            <a:miter lim="800000"/>
            <a:headEnd/>
            <a:tailEnd/>
          </a:ln>
        </p:spPr>
      </p:pic>
      <p:pic>
        <p:nvPicPr>
          <p:cNvPr id="22555" name="Picture 49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7300913" y="3116263"/>
            <a:ext cx="10509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56" name="Picture 9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4914900" y="3063875"/>
            <a:ext cx="639763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57" name="Rectangle 21"/>
          <p:cNvSpPr>
            <a:spLocks noChangeArrowheads="1"/>
          </p:cNvSpPr>
          <p:nvPr/>
        </p:nvSpPr>
        <p:spPr bwMode="auto">
          <a:xfrm>
            <a:off x="4665663" y="2986088"/>
            <a:ext cx="3856037" cy="723900"/>
          </a:xfrm>
          <a:prstGeom prst="rect">
            <a:avLst/>
          </a:prstGeom>
          <a:noFill/>
          <a:ln w="9525" algn="ctr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pic>
        <p:nvPicPr>
          <p:cNvPr id="22558" name="Picture 14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681038" y="3013075"/>
            <a:ext cx="652462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59" name="Picture 16" descr="US-DeptOfEnergy-Seal.svg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8559800" y="1276350"/>
            <a:ext cx="490538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811838" y="4248150"/>
            <a:ext cx="3238500" cy="21145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1600">
                <a:solidFill>
                  <a:srgbClr val="993300"/>
                </a:solidFill>
              </a:rPr>
              <a:t>Каталог</a:t>
            </a:r>
            <a:r>
              <a:rPr lang="ru-RU" sz="1500">
                <a:solidFill>
                  <a:srgbClr val="2A4E9E"/>
                </a:solidFill>
              </a:rPr>
              <a:t> </a:t>
            </a:r>
            <a:r>
              <a:rPr lang="ru-RU" sz="1600">
                <a:solidFill>
                  <a:srgbClr val="993300"/>
                </a:solidFill>
              </a:rPr>
              <a:t>стандартов </a:t>
            </a:r>
            <a:r>
              <a:rPr lang="en-US" sz="1600">
                <a:solidFill>
                  <a:srgbClr val="993300"/>
                </a:solidFill>
              </a:rPr>
              <a:t>SGIP</a:t>
            </a:r>
            <a:endParaRPr lang="ru-RU" sz="1600">
              <a:solidFill>
                <a:srgbClr val="993300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ru-RU" sz="1400"/>
              <a:t> Организация-разработчик</a:t>
            </a:r>
          </a:p>
          <a:p>
            <a:pPr>
              <a:buFont typeface="Wingdings" pitchFamily="2" charset="2"/>
              <a:buChar char="§"/>
            </a:pPr>
            <a:r>
              <a:rPr lang="ru-RU" sz="1400"/>
              <a:t> Подтверждение соответствия и сертификация</a:t>
            </a:r>
          </a:p>
          <a:p>
            <a:pPr>
              <a:buFont typeface="Wingdings" pitchFamily="2" charset="2"/>
              <a:buChar char="§"/>
            </a:pPr>
            <a:r>
              <a:rPr lang="ru-RU" sz="1400"/>
              <a:t> Область применения</a:t>
            </a:r>
          </a:p>
          <a:p>
            <a:pPr>
              <a:buFont typeface="Wingdings" pitchFamily="2" charset="2"/>
              <a:buChar char="§"/>
            </a:pPr>
            <a:r>
              <a:rPr lang="ru-RU" sz="1400"/>
              <a:t> Категория (организационный, информационный, технический)</a:t>
            </a:r>
          </a:p>
          <a:p>
            <a:pPr>
              <a:buFont typeface="Wingdings" pitchFamily="2" charset="2"/>
              <a:buChar char="§"/>
            </a:pPr>
            <a:r>
              <a:rPr lang="ru-RU" sz="1400"/>
              <a:t> Вопросы кибербезопасности и доступа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олилиния 16"/>
          <p:cNvSpPr/>
          <p:nvPr/>
        </p:nvSpPr>
        <p:spPr>
          <a:xfrm>
            <a:off x="257175" y="4789488"/>
            <a:ext cx="5838825" cy="723900"/>
          </a:xfrm>
          <a:custGeom>
            <a:avLst/>
            <a:gdLst>
              <a:gd name="connsiteX0" fmla="*/ 0 w 8326759"/>
              <a:gd name="connsiteY0" fmla="*/ 166259 h 997537"/>
              <a:gd name="connsiteX1" fmla="*/ 166259 w 8326759"/>
              <a:gd name="connsiteY1" fmla="*/ 0 h 997537"/>
              <a:gd name="connsiteX2" fmla="*/ 8160500 w 8326759"/>
              <a:gd name="connsiteY2" fmla="*/ 0 h 997537"/>
              <a:gd name="connsiteX3" fmla="*/ 8326759 w 8326759"/>
              <a:gd name="connsiteY3" fmla="*/ 166259 h 997537"/>
              <a:gd name="connsiteX4" fmla="*/ 8326759 w 8326759"/>
              <a:gd name="connsiteY4" fmla="*/ 831278 h 997537"/>
              <a:gd name="connsiteX5" fmla="*/ 8160500 w 8326759"/>
              <a:gd name="connsiteY5" fmla="*/ 997537 h 997537"/>
              <a:gd name="connsiteX6" fmla="*/ 166259 w 8326759"/>
              <a:gd name="connsiteY6" fmla="*/ 997537 h 997537"/>
              <a:gd name="connsiteX7" fmla="*/ 0 w 8326759"/>
              <a:gd name="connsiteY7" fmla="*/ 831278 h 997537"/>
              <a:gd name="connsiteX8" fmla="*/ 0 w 8326759"/>
              <a:gd name="connsiteY8" fmla="*/ 166259 h 997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26759" h="997537">
                <a:moveTo>
                  <a:pt x="0" y="166259"/>
                </a:moveTo>
                <a:cubicBezTo>
                  <a:pt x="0" y="74437"/>
                  <a:pt x="74437" y="0"/>
                  <a:pt x="166259" y="0"/>
                </a:cubicBezTo>
                <a:lnTo>
                  <a:pt x="8160500" y="0"/>
                </a:lnTo>
                <a:cubicBezTo>
                  <a:pt x="8252322" y="0"/>
                  <a:pt x="8326759" y="74437"/>
                  <a:pt x="8326759" y="166259"/>
                </a:cubicBezTo>
                <a:lnTo>
                  <a:pt x="8326759" y="831278"/>
                </a:lnTo>
                <a:cubicBezTo>
                  <a:pt x="8326759" y="923100"/>
                  <a:pt x="8252322" y="997537"/>
                  <a:pt x="8160500" y="997537"/>
                </a:cubicBezTo>
                <a:lnTo>
                  <a:pt x="166259" y="997537"/>
                </a:lnTo>
                <a:cubicBezTo>
                  <a:pt x="74437" y="997537"/>
                  <a:pt x="0" y="923100"/>
                  <a:pt x="0" y="831278"/>
                </a:cubicBezTo>
                <a:lnTo>
                  <a:pt x="0" y="166259"/>
                </a:lnTo>
                <a:close/>
              </a:path>
            </a:pathLst>
          </a:custGeom>
          <a:solidFill>
            <a:srgbClr val="FEF9D2">
              <a:alpha val="89804"/>
            </a:srgbClr>
          </a:solidFill>
        </p:spPr>
        <p:style>
          <a:lnRef idx="1">
            <a:schemeClr val="accent2">
              <a:alpha val="90000"/>
              <a:hueOff val="0"/>
              <a:satOff val="0"/>
              <a:lumOff val="0"/>
              <a:alphaOff val="-26667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6000" tIns="117276" rIns="36000" bIns="117276" spcCol="1270" anchor="ctr"/>
          <a:lstStyle/>
          <a:p>
            <a:pPr algn="ctr" defTabSz="800100">
              <a:spcAft>
                <a:spcPts val="0"/>
              </a:spcAft>
              <a:defRPr/>
            </a:pPr>
            <a:r>
              <a:rPr lang="ru-RU" sz="1800" dirty="0">
                <a:latin typeface="Arial" pitchFamily="34" charset="0"/>
                <a:cs typeface="Arial" pitchFamily="34" charset="0"/>
              </a:rPr>
              <a:t>Отраслевые нормативно-технические документы</a:t>
            </a:r>
          </a:p>
          <a:p>
            <a:pPr algn="ctr" defTabSz="800100">
              <a:spcAft>
                <a:spcPts val="0"/>
              </a:spcAft>
              <a:defRPr/>
            </a:pPr>
            <a:r>
              <a:rPr lang="ru-RU" sz="1800" b="0" dirty="0">
                <a:latin typeface="Arial" pitchFamily="34" charset="0"/>
                <a:cs typeface="Arial" pitchFamily="34" charset="0"/>
              </a:rPr>
              <a:t>(Приказы Министерства энергетики РФ)</a:t>
            </a:r>
          </a:p>
        </p:txBody>
      </p:sp>
      <p:sp>
        <p:nvSpPr>
          <p:cNvPr id="16" name="Полилиния 15"/>
          <p:cNvSpPr/>
          <p:nvPr/>
        </p:nvSpPr>
        <p:spPr>
          <a:xfrm>
            <a:off x="257175" y="2009775"/>
            <a:ext cx="5838825" cy="706438"/>
          </a:xfrm>
          <a:custGeom>
            <a:avLst/>
            <a:gdLst>
              <a:gd name="connsiteX0" fmla="*/ 0 w 8407930"/>
              <a:gd name="connsiteY0" fmla="*/ 166259 h 997537"/>
              <a:gd name="connsiteX1" fmla="*/ 166259 w 8407930"/>
              <a:gd name="connsiteY1" fmla="*/ 0 h 997537"/>
              <a:gd name="connsiteX2" fmla="*/ 8241671 w 8407930"/>
              <a:gd name="connsiteY2" fmla="*/ 0 h 997537"/>
              <a:gd name="connsiteX3" fmla="*/ 8407930 w 8407930"/>
              <a:gd name="connsiteY3" fmla="*/ 166259 h 997537"/>
              <a:gd name="connsiteX4" fmla="*/ 8407930 w 8407930"/>
              <a:gd name="connsiteY4" fmla="*/ 831278 h 997537"/>
              <a:gd name="connsiteX5" fmla="*/ 8241671 w 8407930"/>
              <a:gd name="connsiteY5" fmla="*/ 997537 h 997537"/>
              <a:gd name="connsiteX6" fmla="*/ 166259 w 8407930"/>
              <a:gd name="connsiteY6" fmla="*/ 997537 h 997537"/>
              <a:gd name="connsiteX7" fmla="*/ 0 w 8407930"/>
              <a:gd name="connsiteY7" fmla="*/ 831278 h 997537"/>
              <a:gd name="connsiteX8" fmla="*/ 0 w 8407930"/>
              <a:gd name="connsiteY8" fmla="*/ 166259 h 997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407930" h="997537">
                <a:moveTo>
                  <a:pt x="0" y="166259"/>
                </a:moveTo>
                <a:cubicBezTo>
                  <a:pt x="0" y="74437"/>
                  <a:pt x="74437" y="0"/>
                  <a:pt x="166259" y="0"/>
                </a:cubicBezTo>
                <a:lnTo>
                  <a:pt x="8241671" y="0"/>
                </a:lnTo>
                <a:cubicBezTo>
                  <a:pt x="8333493" y="0"/>
                  <a:pt x="8407930" y="74437"/>
                  <a:pt x="8407930" y="166259"/>
                </a:cubicBezTo>
                <a:lnTo>
                  <a:pt x="8407930" y="831278"/>
                </a:lnTo>
                <a:cubicBezTo>
                  <a:pt x="8407930" y="923100"/>
                  <a:pt x="8333493" y="997537"/>
                  <a:pt x="8241671" y="997537"/>
                </a:cubicBezTo>
                <a:lnTo>
                  <a:pt x="166259" y="997537"/>
                </a:lnTo>
                <a:cubicBezTo>
                  <a:pt x="74437" y="997537"/>
                  <a:pt x="0" y="923100"/>
                  <a:pt x="0" y="831278"/>
                </a:cubicBezTo>
                <a:lnTo>
                  <a:pt x="0" y="166259"/>
                </a:lnTo>
                <a:close/>
              </a:path>
            </a:pathLst>
          </a:custGeom>
        </p:spPr>
        <p:style>
          <a:lnRef idx="1">
            <a:schemeClr val="accent2">
              <a:alpha val="90000"/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17276" tIns="117276" rIns="117276" bIns="117276" spcCol="1270" anchor="ctr"/>
          <a:lstStyle/>
          <a:p>
            <a:pPr algn="ctr">
              <a:spcBef>
                <a:spcPct val="50000"/>
              </a:spcBef>
              <a:defRPr/>
            </a:pPr>
            <a:r>
              <a:rPr lang="ru-RU" sz="1800" dirty="0">
                <a:latin typeface="Arial" pitchFamily="34" charset="0"/>
                <a:cs typeface="Arial" pitchFamily="34" charset="0"/>
              </a:rPr>
              <a:t>Федеральные законы РФ</a:t>
            </a:r>
          </a:p>
          <a:p>
            <a:pPr algn="ctr">
              <a:spcBef>
                <a:spcPts val="0"/>
              </a:spcBef>
              <a:defRPr/>
            </a:pPr>
            <a:r>
              <a:rPr lang="ru-RU" sz="1800" dirty="0">
                <a:latin typeface="Arial" pitchFamily="34" charset="0"/>
                <a:cs typeface="Arial" pitchFamily="34" charset="0"/>
              </a:rPr>
              <a:t>Указы Президента РФ</a:t>
            </a:r>
          </a:p>
        </p:txBody>
      </p:sp>
      <p:sp>
        <p:nvSpPr>
          <p:cNvPr id="18" name="Полилиния 17"/>
          <p:cNvSpPr/>
          <p:nvPr/>
        </p:nvSpPr>
        <p:spPr>
          <a:xfrm>
            <a:off x="257175" y="5608638"/>
            <a:ext cx="5838825" cy="852487"/>
          </a:xfrm>
          <a:custGeom>
            <a:avLst/>
            <a:gdLst>
              <a:gd name="connsiteX0" fmla="*/ 0 w 8326759"/>
              <a:gd name="connsiteY0" fmla="*/ 166259 h 997537"/>
              <a:gd name="connsiteX1" fmla="*/ 166259 w 8326759"/>
              <a:gd name="connsiteY1" fmla="*/ 0 h 997537"/>
              <a:gd name="connsiteX2" fmla="*/ 8160500 w 8326759"/>
              <a:gd name="connsiteY2" fmla="*/ 0 h 997537"/>
              <a:gd name="connsiteX3" fmla="*/ 8326759 w 8326759"/>
              <a:gd name="connsiteY3" fmla="*/ 166259 h 997537"/>
              <a:gd name="connsiteX4" fmla="*/ 8326759 w 8326759"/>
              <a:gd name="connsiteY4" fmla="*/ 831278 h 997537"/>
              <a:gd name="connsiteX5" fmla="*/ 8160500 w 8326759"/>
              <a:gd name="connsiteY5" fmla="*/ 997537 h 997537"/>
              <a:gd name="connsiteX6" fmla="*/ 166259 w 8326759"/>
              <a:gd name="connsiteY6" fmla="*/ 997537 h 997537"/>
              <a:gd name="connsiteX7" fmla="*/ 0 w 8326759"/>
              <a:gd name="connsiteY7" fmla="*/ 831278 h 997537"/>
              <a:gd name="connsiteX8" fmla="*/ 0 w 8326759"/>
              <a:gd name="connsiteY8" fmla="*/ 166259 h 997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26759" h="997537">
                <a:moveTo>
                  <a:pt x="0" y="166259"/>
                </a:moveTo>
                <a:cubicBezTo>
                  <a:pt x="0" y="74437"/>
                  <a:pt x="74437" y="0"/>
                  <a:pt x="166259" y="0"/>
                </a:cubicBezTo>
                <a:lnTo>
                  <a:pt x="8160500" y="0"/>
                </a:lnTo>
                <a:cubicBezTo>
                  <a:pt x="8252322" y="0"/>
                  <a:pt x="8326759" y="74437"/>
                  <a:pt x="8326759" y="166259"/>
                </a:cubicBezTo>
                <a:lnTo>
                  <a:pt x="8326759" y="831278"/>
                </a:lnTo>
                <a:cubicBezTo>
                  <a:pt x="8326759" y="923100"/>
                  <a:pt x="8252322" y="997537"/>
                  <a:pt x="8160500" y="997537"/>
                </a:cubicBezTo>
                <a:lnTo>
                  <a:pt x="166259" y="997537"/>
                </a:lnTo>
                <a:cubicBezTo>
                  <a:pt x="74437" y="997537"/>
                  <a:pt x="0" y="923100"/>
                  <a:pt x="0" y="831278"/>
                </a:cubicBezTo>
                <a:lnTo>
                  <a:pt x="0" y="166259"/>
                </a:lnTo>
                <a:close/>
              </a:path>
            </a:pathLst>
          </a:custGeom>
          <a:solidFill>
            <a:srgbClr val="FEF9D2">
              <a:alpha val="89804"/>
            </a:srgbClr>
          </a:solidFill>
        </p:spPr>
        <p:style>
          <a:lnRef idx="1">
            <a:schemeClr val="accent2">
              <a:alpha val="90000"/>
              <a:hueOff val="0"/>
              <a:satOff val="0"/>
              <a:lumOff val="0"/>
              <a:alphaOff val="-26667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17276" tIns="117276" rIns="117276" bIns="117276" spcCol="1270" anchor="ctr"/>
          <a:lstStyle/>
          <a:p>
            <a:pPr algn="ctr" defTabSz="800100">
              <a:spcAft>
                <a:spcPts val="0"/>
              </a:spcAft>
              <a:defRPr/>
            </a:pPr>
            <a:r>
              <a:rPr lang="ru-RU" sz="1800" dirty="0">
                <a:latin typeface="Arial" pitchFamily="34" charset="0"/>
                <a:cs typeface="Arial" pitchFamily="34" charset="0"/>
              </a:rPr>
              <a:t>Стандарты организации</a:t>
            </a:r>
            <a:r>
              <a:rPr lang="ru-RU" sz="1800" b="0" dirty="0">
                <a:latin typeface="Arial" pitchFamily="34" charset="0"/>
                <a:cs typeface="Arial" pitchFamily="34" charset="0"/>
              </a:rPr>
              <a:t/>
            </a:r>
            <a:br>
              <a:rPr lang="ru-RU" sz="1800" b="0" dirty="0">
                <a:latin typeface="Arial" pitchFamily="34" charset="0"/>
                <a:cs typeface="Arial" pitchFamily="34" charset="0"/>
              </a:rPr>
            </a:br>
            <a:r>
              <a:rPr lang="ru-RU" sz="1800" b="0" dirty="0">
                <a:latin typeface="Arial" pitchFamily="34" charset="0"/>
                <a:cs typeface="Arial" pitchFamily="34" charset="0"/>
              </a:rPr>
              <a:t>на объекты и технологические системы</a:t>
            </a:r>
          </a:p>
          <a:p>
            <a:pPr algn="ctr" defTabSz="800100">
              <a:spcAft>
                <a:spcPts val="0"/>
              </a:spcAft>
              <a:defRPr/>
            </a:pPr>
            <a:r>
              <a:rPr lang="ru-RU" sz="1800" b="0" dirty="0">
                <a:latin typeface="Arial" pitchFamily="34" charset="0"/>
                <a:cs typeface="Arial" pitchFamily="34" charset="0"/>
              </a:rPr>
              <a:t>(Приказы субъектов электроэнергетики)</a:t>
            </a:r>
          </a:p>
        </p:txBody>
      </p:sp>
      <p:sp>
        <p:nvSpPr>
          <p:cNvPr id="63499" name="Rectangle 11"/>
          <p:cNvSpPr>
            <a:spLocks noGrp="1" noChangeArrowheads="1"/>
          </p:cNvSpPr>
          <p:nvPr>
            <p:ph type="title"/>
          </p:nvPr>
        </p:nvSpPr>
        <p:spPr>
          <a:xfrm>
            <a:off x="209550" y="155575"/>
            <a:ext cx="8791575" cy="692150"/>
          </a:xfrm>
          <a:extLst/>
        </p:spPr>
        <p:txBody>
          <a:bodyPr rtlCol="0" anchor="t">
            <a:noAutofit/>
          </a:bodyPr>
          <a:lstStyle/>
          <a:p>
            <a:pPr marL="45720">
              <a:defRPr/>
            </a:pPr>
            <a:r>
              <a:rPr lang="ru-RU" sz="2400" b="1" dirty="0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Схема нормативно-технического обеспечения </a:t>
            </a:r>
            <a:br>
              <a:rPr lang="ru-RU" sz="2400" b="1" dirty="0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электроэнергетике </a:t>
            </a:r>
            <a:r>
              <a:rPr lang="ru-RU" sz="2400" b="1" dirty="0" smtClean="0">
                <a:solidFill>
                  <a:srgbClr val="003C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России</a:t>
            </a:r>
            <a:endParaRPr lang="ru-RU" sz="2400" b="1" dirty="0">
              <a:solidFill>
                <a:srgbClr val="003C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олилиния 5"/>
          <p:cNvSpPr/>
          <p:nvPr/>
        </p:nvSpPr>
        <p:spPr>
          <a:xfrm>
            <a:off x="257175" y="2800350"/>
            <a:ext cx="5838825" cy="785813"/>
          </a:xfrm>
          <a:custGeom>
            <a:avLst/>
            <a:gdLst>
              <a:gd name="connsiteX0" fmla="*/ 0 w 8407930"/>
              <a:gd name="connsiteY0" fmla="*/ 166259 h 997537"/>
              <a:gd name="connsiteX1" fmla="*/ 166259 w 8407930"/>
              <a:gd name="connsiteY1" fmla="*/ 0 h 997537"/>
              <a:gd name="connsiteX2" fmla="*/ 8241671 w 8407930"/>
              <a:gd name="connsiteY2" fmla="*/ 0 h 997537"/>
              <a:gd name="connsiteX3" fmla="*/ 8407930 w 8407930"/>
              <a:gd name="connsiteY3" fmla="*/ 166259 h 997537"/>
              <a:gd name="connsiteX4" fmla="*/ 8407930 w 8407930"/>
              <a:gd name="connsiteY4" fmla="*/ 831278 h 997537"/>
              <a:gd name="connsiteX5" fmla="*/ 8241671 w 8407930"/>
              <a:gd name="connsiteY5" fmla="*/ 997537 h 997537"/>
              <a:gd name="connsiteX6" fmla="*/ 166259 w 8407930"/>
              <a:gd name="connsiteY6" fmla="*/ 997537 h 997537"/>
              <a:gd name="connsiteX7" fmla="*/ 0 w 8407930"/>
              <a:gd name="connsiteY7" fmla="*/ 831278 h 997537"/>
              <a:gd name="connsiteX8" fmla="*/ 0 w 8407930"/>
              <a:gd name="connsiteY8" fmla="*/ 166259 h 997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407930" h="997537">
                <a:moveTo>
                  <a:pt x="0" y="166259"/>
                </a:moveTo>
                <a:cubicBezTo>
                  <a:pt x="0" y="74437"/>
                  <a:pt x="74437" y="0"/>
                  <a:pt x="166259" y="0"/>
                </a:cubicBezTo>
                <a:lnTo>
                  <a:pt x="8241671" y="0"/>
                </a:lnTo>
                <a:cubicBezTo>
                  <a:pt x="8333493" y="0"/>
                  <a:pt x="8407930" y="74437"/>
                  <a:pt x="8407930" y="166259"/>
                </a:cubicBezTo>
                <a:lnTo>
                  <a:pt x="8407930" y="831278"/>
                </a:lnTo>
                <a:cubicBezTo>
                  <a:pt x="8407930" y="923100"/>
                  <a:pt x="8333493" y="997537"/>
                  <a:pt x="8241671" y="997537"/>
                </a:cubicBezTo>
                <a:lnTo>
                  <a:pt x="166259" y="997537"/>
                </a:lnTo>
                <a:cubicBezTo>
                  <a:pt x="74437" y="997537"/>
                  <a:pt x="0" y="923100"/>
                  <a:pt x="0" y="831278"/>
                </a:cubicBezTo>
                <a:lnTo>
                  <a:pt x="0" y="166259"/>
                </a:lnTo>
                <a:close/>
              </a:path>
            </a:pathLst>
          </a:custGeom>
          <a:solidFill>
            <a:srgbClr val="FEF9D2">
              <a:alpha val="89804"/>
            </a:srgbClr>
          </a:solidFill>
        </p:spPr>
        <p:style>
          <a:lnRef idx="1">
            <a:schemeClr val="accent2">
              <a:alpha val="90000"/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17276" tIns="117276" rIns="117276" bIns="117276" spcCol="1270" anchor="ctr"/>
          <a:lstStyle/>
          <a:p>
            <a:pPr algn="ctr" defTabSz="800100">
              <a:spcAft>
                <a:spcPts val="0"/>
              </a:spcAft>
              <a:defRPr/>
            </a:pPr>
            <a:r>
              <a:rPr lang="ru-RU" sz="1800" dirty="0">
                <a:latin typeface="Arial" pitchFamily="34" charset="0"/>
                <a:cs typeface="Arial" pitchFamily="34" charset="0"/>
              </a:rPr>
              <a:t>Постановления Правительства РФ</a:t>
            </a:r>
          </a:p>
          <a:p>
            <a:pPr algn="ctr" defTabSz="800100">
              <a:spcAft>
                <a:spcPts val="0"/>
              </a:spcAft>
              <a:defRPr/>
            </a:pPr>
            <a:r>
              <a:rPr lang="ru-RU" sz="1800" b="0" dirty="0">
                <a:latin typeface="Arial" pitchFamily="34" charset="0"/>
                <a:cs typeface="Arial" pitchFamily="34" charset="0"/>
              </a:rPr>
              <a:t>(Правила, утверждаемые Правительством РФ)</a:t>
            </a:r>
          </a:p>
        </p:txBody>
      </p:sp>
      <p:sp>
        <p:nvSpPr>
          <p:cNvPr id="8" name="Полилиния 7"/>
          <p:cNvSpPr/>
          <p:nvPr/>
        </p:nvSpPr>
        <p:spPr>
          <a:xfrm>
            <a:off x="257175" y="3689350"/>
            <a:ext cx="5838825" cy="949325"/>
          </a:xfrm>
          <a:custGeom>
            <a:avLst/>
            <a:gdLst>
              <a:gd name="connsiteX0" fmla="*/ 0 w 8326759"/>
              <a:gd name="connsiteY0" fmla="*/ 166259 h 997537"/>
              <a:gd name="connsiteX1" fmla="*/ 166259 w 8326759"/>
              <a:gd name="connsiteY1" fmla="*/ 0 h 997537"/>
              <a:gd name="connsiteX2" fmla="*/ 8160500 w 8326759"/>
              <a:gd name="connsiteY2" fmla="*/ 0 h 997537"/>
              <a:gd name="connsiteX3" fmla="*/ 8326759 w 8326759"/>
              <a:gd name="connsiteY3" fmla="*/ 166259 h 997537"/>
              <a:gd name="connsiteX4" fmla="*/ 8326759 w 8326759"/>
              <a:gd name="connsiteY4" fmla="*/ 831278 h 997537"/>
              <a:gd name="connsiteX5" fmla="*/ 8160500 w 8326759"/>
              <a:gd name="connsiteY5" fmla="*/ 997537 h 997537"/>
              <a:gd name="connsiteX6" fmla="*/ 166259 w 8326759"/>
              <a:gd name="connsiteY6" fmla="*/ 997537 h 997537"/>
              <a:gd name="connsiteX7" fmla="*/ 0 w 8326759"/>
              <a:gd name="connsiteY7" fmla="*/ 831278 h 997537"/>
              <a:gd name="connsiteX8" fmla="*/ 0 w 8326759"/>
              <a:gd name="connsiteY8" fmla="*/ 166259 h 997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26759" h="997537">
                <a:moveTo>
                  <a:pt x="0" y="166259"/>
                </a:moveTo>
                <a:cubicBezTo>
                  <a:pt x="0" y="74437"/>
                  <a:pt x="74437" y="0"/>
                  <a:pt x="166259" y="0"/>
                </a:cubicBezTo>
                <a:lnTo>
                  <a:pt x="8160500" y="0"/>
                </a:lnTo>
                <a:cubicBezTo>
                  <a:pt x="8252322" y="0"/>
                  <a:pt x="8326759" y="74437"/>
                  <a:pt x="8326759" y="166259"/>
                </a:cubicBezTo>
                <a:lnTo>
                  <a:pt x="8326759" y="831278"/>
                </a:lnTo>
                <a:cubicBezTo>
                  <a:pt x="8326759" y="923100"/>
                  <a:pt x="8252322" y="997537"/>
                  <a:pt x="8160500" y="997537"/>
                </a:cubicBezTo>
                <a:lnTo>
                  <a:pt x="166259" y="997537"/>
                </a:lnTo>
                <a:cubicBezTo>
                  <a:pt x="74437" y="997537"/>
                  <a:pt x="0" y="923100"/>
                  <a:pt x="0" y="831278"/>
                </a:cubicBezTo>
                <a:lnTo>
                  <a:pt x="0" y="166259"/>
                </a:lnTo>
                <a:close/>
              </a:path>
            </a:pathLst>
          </a:custGeom>
          <a:solidFill>
            <a:srgbClr val="FEF9D2">
              <a:alpha val="89804"/>
            </a:srgbClr>
          </a:solidFill>
        </p:spPr>
        <p:style>
          <a:lnRef idx="1">
            <a:schemeClr val="accent2">
              <a:alpha val="90000"/>
              <a:hueOff val="0"/>
              <a:satOff val="0"/>
              <a:lumOff val="0"/>
              <a:alphaOff val="-26667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17276" tIns="117276" rIns="117276" bIns="117276" anchor="ctr"/>
          <a:lstStyle/>
          <a:p>
            <a:pPr algn="ctr" defTabSz="800100"/>
            <a:r>
              <a:rPr lang="ru-RU" sz="1800">
                <a:solidFill>
                  <a:srgbClr val="000000"/>
                </a:solidFill>
                <a:latin typeface="Arial" charset="0"/>
                <a:cs typeface="Arial" charset="0"/>
              </a:rPr>
              <a:t>Национальные стандарты </a:t>
            </a:r>
            <a:r>
              <a:rPr lang="ru-RU" sz="1800" b="0">
                <a:solidFill>
                  <a:srgbClr val="000000"/>
                </a:solidFill>
                <a:latin typeface="Arial" charset="0"/>
                <a:cs typeface="Arial" charset="0"/>
              </a:rPr>
              <a:t/>
            </a:r>
            <a:br>
              <a:rPr lang="ru-RU" sz="1800" b="0">
                <a:solidFill>
                  <a:srgbClr val="000000"/>
                </a:solidFill>
                <a:latin typeface="Arial" charset="0"/>
                <a:cs typeface="Arial" charset="0"/>
              </a:rPr>
            </a:br>
            <a:r>
              <a:rPr lang="ru-RU" sz="1800" b="0">
                <a:solidFill>
                  <a:srgbClr val="000000"/>
                </a:solidFill>
                <a:latin typeface="Arial" charset="0"/>
                <a:cs typeface="Arial" charset="0"/>
              </a:rPr>
              <a:t>на оборудование объектов электроэнергетики</a:t>
            </a:r>
          </a:p>
          <a:p>
            <a:pPr algn="ctr" defTabSz="800100"/>
            <a:r>
              <a:rPr lang="ru-RU" sz="1800" b="0">
                <a:solidFill>
                  <a:srgbClr val="000000"/>
                </a:solidFill>
                <a:latin typeface="Arial" charset="0"/>
                <a:cs typeface="Arial" charset="0"/>
              </a:rPr>
              <a:t>(утверждаются Росстандартом)</a:t>
            </a:r>
          </a:p>
        </p:txBody>
      </p:sp>
      <p:pic>
        <p:nvPicPr>
          <p:cNvPr id="23559" name="Picture 4" descr="http://im3-tub-ru.yandex.net/i?id=470309875-41-7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19738" y="2840038"/>
            <a:ext cx="390525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83225" y="5095875"/>
            <a:ext cx="355600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1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32425" y="3748088"/>
            <a:ext cx="565150" cy="37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2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45125" y="5910263"/>
            <a:ext cx="485775" cy="2476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5" name="Полилиния 14"/>
          <p:cNvSpPr/>
          <p:nvPr/>
        </p:nvSpPr>
        <p:spPr>
          <a:xfrm>
            <a:off x="257175" y="1244600"/>
            <a:ext cx="5838825" cy="708025"/>
          </a:xfrm>
          <a:custGeom>
            <a:avLst/>
            <a:gdLst>
              <a:gd name="connsiteX0" fmla="*/ 0 w 8407930"/>
              <a:gd name="connsiteY0" fmla="*/ 166259 h 997537"/>
              <a:gd name="connsiteX1" fmla="*/ 166259 w 8407930"/>
              <a:gd name="connsiteY1" fmla="*/ 0 h 997537"/>
              <a:gd name="connsiteX2" fmla="*/ 8241671 w 8407930"/>
              <a:gd name="connsiteY2" fmla="*/ 0 h 997537"/>
              <a:gd name="connsiteX3" fmla="*/ 8407930 w 8407930"/>
              <a:gd name="connsiteY3" fmla="*/ 166259 h 997537"/>
              <a:gd name="connsiteX4" fmla="*/ 8407930 w 8407930"/>
              <a:gd name="connsiteY4" fmla="*/ 831278 h 997537"/>
              <a:gd name="connsiteX5" fmla="*/ 8241671 w 8407930"/>
              <a:gd name="connsiteY5" fmla="*/ 997537 h 997537"/>
              <a:gd name="connsiteX6" fmla="*/ 166259 w 8407930"/>
              <a:gd name="connsiteY6" fmla="*/ 997537 h 997537"/>
              <a:gd name="connsiteX7" fmla="*/ 0 w 8407930"/>
              <a:gd name="connsiteY7" fmla="*/ 831278 h 997537"/>
              <a:gd name="connsiteX8" fmla="*/ 0 w 8407930"/>
              <a:gd name="connsiteY8" fmla="*/ 166259 h 997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407930" h="997537">
                <a:moveTo>
                  <a:pt x="0" y="166259"/>
                </a:moveTo>
                <a:cubicBezTo>
                  <a:pt x="0" y="74437"/>
                  <a:pt x="74437" y="0"/>
                  <a:pt x="166259" y="0"/>
                </a:cubicBezTo>
                <a:lnTo>
                  <a:pt x="8241671" y="0"/>
                </a:lnTo>
                <a:cubicBezTo>
                  <a:pt x="8333493" y="0"/>
                  <a:pt x="8407930" y="74437"/>
                  <a:pt x="8407930" y="166259"/>
                </a:cubicBezTo>
                <a:lnTo>
                  <a:pt x="8407930" y="831278"/>
                </a:lnTo>
                <a:cubicBezTo>
                  <a:pt x="8407930" y="923100"/>
                  <a:pt x="8333493" y="997537"/>
                  <a:pt x="8241671" y="997537"/>
                </a:cubicBezTo>
                <a:lnTo>
                  <a:pt x="166259" y="997537"/>
                </a:lnTo>
                <a:cubicBezTo>
                  <a:pt x="74437" y="997537"/>
                  <a:pt x="0" y="923100"/>
                  <a:pt x="0" y="831278"/>
                </a:cubicBezTo>
                <a:lnTo>
                  <a:pt x="0" y="166259"/>
                </a:lnTo>
                <a:close/>
              </a:path>
            </a:pathLst>
          </a:custGeom>
        </p:spPr>
        <p:style>
          <a:lnRef idx="1">
            <a:schemeClr val="accent2">
              <a:alpha val="90000"/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17276" tIns="117276" rIns="117276" bIns="117276" spcCol="1270" anchor="ctr"/>
          <a:lstStyle/>
          <a:p>
            <a:pPr algn="ctr">
              <a:spcBef>
                <a:spcPct val="50000"/>
              </a:spcBef>
              <a:defRPr/>
            </a:pPr>
            <a:r>
              <a:rPr lang="ru-RU" sz="1800" dirty="0">
                <a:latin typeface="Arial" pitchFamily="34" charset="0"/>
                <a:cs typeface="Arial" pitchFamily="34" charset="0"/>
              </a:rPr>
              <a:t>Соглашения </a:t>
            </a:r>
            <a:r>
              <a:rPr lang="ru-RU" sz="1800" dirty="0" err="1">
                <a:latin typeface="Arial" pitchFamily="34" charset="0"/>
                <a:cs typeface="Arial" pitchFamily="34" charset="0"/>
              </a:rPr>
              <a:t>ЕврАзЭС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, ТС, СНГ</a:t>
            </a:r>
            <a:endParaRPr lang="en-US" sz="1800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800" dirty="0">
                <a:latin typeface="Arial" pitchFamily="34" charset="0"/>
                <a:cs typeface="Arial" pitchFamily="34" charset="0"/>
              </a:rPr>
              <a:t>Технические регламенты</a:t>
            </a:r>
          </a:p>
        </p:txBody>
      </p:sp>
      <p:sp>
        <p:nvSpPr>
          <p:cNvPr id="19" name="Полилиния 18"/>
          <p:cNvSpPr/>
          <p:nvPr/>
        </p:nvSpPr>
        <p:spPr>
          <a:xfrm>
            <a:off x="6284913" y="3722688"/>
            <a:ext cx="2741612" cy="915987"/>
          </a:xfrm>
          <a:custGeom>
            <a:avLst/>
            <a:gdLst>
              <a:gd name="connsiteX0" fmla="*/ 0 w 8326759"/>
              <a:gd name="connsiteY0" fmla="*/ 166259 h 997537"/>
              <a:gd name="connsiteX1" fmla="*/ 166259 w 8326759"/>
              <a:gd name="connsiteY1" fmla="*/ 0 h 997537"/>
              <a:gd name="connsiteX2" fmla="*/ 8160500 w 8326759"/>
              <a:gd name="connsiteY2" fmla="*/ 0 h 997537"/>
              <a:gd name="connsiteX3" fmla="*/ 8326759 w 8326759"/>
              <a:gd name="connsiteY3" fmla="*/ 166259 h 997537"/>
              <a:gd name="connsiteX4" fmla="*/ 8326759 w 8326759"/>
              <a:gd name="connsiteY4" fmla="*/ 831278 h 997537"/>
              <a:gd name="connsiteX5" fmla="*/ 8160500 w 8326759"/>
              <a:gd name="connsiteY5" fmla="*/ 997537 h 997537"/>
              <a:gd name="connsiteX6" fmla="*/ 166259 w 8326759"/>
              <a:gd name="connsiteY6" fmla="*/ 997537 h 997537"/>
              <a:gd name="connsiteX7" fmla="*/ 0 w 8326759"/>
              <a:gd name="connsiteY7" fmla="*/ 831278 h 997537"/>
              <a:gd name="connsiteX8" fmla="*/ 0 w 8326759"/>
              <a:gd name="connsiteY8" fmla="*/ 166259 h 997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26759" h="997537">
                <a:moveTo>
                  <a:pt x="0" y="166259"/>
                </a:moveTo>
                <a:cubicBezTo>
                  <a:pt x="0" y="74437"/>
                  <a:pt x="74437" y="0"/>
                  <a:pt x="166259" y="0"/>
                </a:cubicBezTo>
                <a:lnTo>
                  <a:pt x="8160500" y="0"/>
                </a:lnTo>
                <a:cubicBezTo>
                  <a:pt x="8252322" y="0"/>
                  <a:pt x="8326759" y="74437"/>
                  <a:pt x="8326759" y="166259"/>
                </a:cubicBezTo>
                <a:lnTo>
                  <a:pt x="8326759" y="831278"/>
                </a:lnTo>
                <a:cubicBezTo>
                  <a:pt x="8326759" y="923100"/>
                  <a:pt x="8252322" y="997537"/>
                  <a:pt x="8160500" y="997537"/>
                </a:cubicBezTo>
                <a:lnTo>
                  <a:pt x="166259" y="997537"/>
                </a:lnTo>
                <a:cubicBezTo>
                  <a:pt x="74437" y="997537"/>
                  <a:pt x="0" y="923100"/>
                  <a:pt x="0" y="831278"/>
                </a:cubicBezTo>
                <a:lnTo>
                  <a:pt x="0" y="166259"/>
                </a:lnTo>
                <a:close/>
              </a:path>
            </a:pathLst>
          </a:custGeom>
        </p:spPr>
        <p:style>
          <a:lnRef idx="1">
            <a:schemeClr val="accent2">
              <a:alpha val="90000"/>
              <a:hueOff val="0"/>
              <a:satOff val="0"/>
              <a:lumOff val="0"/>
              <a:alphaOff val="-26667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17276" tIns="117276" rIns="117276" bIns="117276" anchor="ctr"/>
          <a:lstStyle/>
          <a:p>
            <a:pPr algn="ctr" defTabSz="800100"/>
            <a:r>
              <a:rPr lang="ru-RU" sz="1800">
                <a:solidFill>
                  <a:srgbClr val="000000"/>
                </a:solidFill>
                <a:latin typeface="Arial" charset="0"/>
                <a:cs typeface="Arial" charset="0"/>
              </a:rPr>
              <a:t>Межгосударственные стандарты</a:t>
            </a:r>
          </a:p>
          <a:p>
            <a:pPr algn="ctr" defTabSz="800100"/>
            <a:r>
              <a:rPr lang="ru-RU" sz="1800" b="0">
                <a:solidFill>
                  <a:srgbClr val="000000"/>
                </a:solidFill>
                <a:latin typeface="Arial" charset="0"/>
                <a:cs typeface="Arial" charset="0"/>
              </a:rPr>
              <a:t>(решения МГС)</a:t>
            </a:r>
          </a:p>
        </p:txBody>
      </p:sp>
      <p:pic>
        <p:nvPicPr>
          <p:cNvPr id="23565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437563" y="4121150"/>
            <a:ext cx="476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Тройная стрелка влево/вправо/вверх 11"/>
          <p:cNvSpPr/>
          <p:nvPr/>
        </p:nvSpPr>
        <p:spPr>
          <a:xfrm rot="18553566">
            <a:off x="6090444" y="4682332"/>
            <a:ext cx="820737" cy="628650"/>
          </a:xfrm>
          <a:prstGeom prst="leftRightUpArrow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6570663" y="5043488"/>
            <a:ext cx="2195512" cy="1233487"/>
          </a:xfrm>
          <a:custGeom>
            <a:avLst/>
            <a:gdLst>
              <a:gd name="connsiteX0" fmla="*/ 0 w 8326759"/>
              <a:gd name="connsiteY0" fmla="*/ 166259 h 997537"/>
              <a:gd name="connsiteX1" fmla="*/ 166259 w 8326759"/>
              <a:gd name="connsiteY1" fmla="*/ 0 h 997537"/>
              <a:gd name="connsiteX2" fmla="*/ 8160500 w 8326759"/>
              <a:gd name="connsiteY2" fmla="*/ 0 h 997537"/>
              <a:gd name="connsiteX3" fmla="*/ 8326759 w 8326759"/>
              <a:gd name="connsiteY3" fmla="*/ 166259 h 997537"/>
              <a:gd name="connsiteX4" fmla="*/ 8326759 w 8326759"/>
              <a:gd name="connsiteY4" fmla="*/ 831278 h 997537"/>
              <a:gd name="connsiteX5" fmla="*/ 8160500 w 8326759"/>
              <a:gd name="connsiteY5" fmla="*/ 997537 h 997537"/>
              <a:gd name="connsiteX6" fmla="*/ 166259 w 8326759"/>
              <a:gd name="connsiteY6" fmla="*/ 997537 h 997537"/>
              <a:gd name="connsiteX7" fmla="*/ 0 w 8326759"/>
              <a:gd name="connsiteY7" fmla="*/ 831278 h 997537"/>
              <a:gd name="connsiteX8" fmla="*/ 0 w 8326759"/>
              <a:gd name="connsiteY8" fmla="*/ 166259 h 997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26759" h="997537">
                <a:moveTo>
                  <a:pt x="0" y="166259"/>
                </a:moveTo>
                <a:cubicBezTo>
                  <a:pt x="0" y="74437"/>
                  <a:pt x="74437" y="0"/>
                  <a:pt x="166259" y="0"/>
                </a:cubicBezTo>
                <a:lnTo>
                  <a:pt x="8160500" y="0"/>
                </a:lnTo>
                <a:cubicBezTo>
                  <a:pt x="8252322" y="0"/>
                  <a:pt x="8326759" y="74437"/>
                  <a:pt x="8326759" y="166259"/>
                </a:cubicBezTo>
                <a:lnTo>
                  <a:pt x="8326759" y="831278"/>
                </a:lnTo>
                <a:cubicBezTo>
                  <a:pt x="8326759" y="923100"/>
                  <a:pt x="8252322" y="997537"/>
                  <a:pt x="8160500" y="997537"/>
                </a:cubicBezTo>
                <a:lnTo>
                  <a:pt x="166259" y="997537"/>
                </a:lnTo>
                <a:cubicBezTo>
                  <a:pt x="74437" y="997537"/>
                  <a:pt x="0" y="923100"/>
                  <a:pt x="0" y="831278"/>
                </a:cubicBezTo>
                <a:lnTo>
                  <a:pt x="0" y="166259"/>
                </a:lnTo>
                <a:close/>
              </a:path>
            </a:pathLst>
          </a:custGeom>
        </p:spPr>
        <p:style>
          <a:lnRef idx="1">
            <a:schemeClr val="accent2">
              <a:alpha val="90000"/>
              <a:hueOff val="0"/>
              <a:satOff val="0"/>
              <a:lumOff val="0"/>
              <a:alphaOff val="-26667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17276" tIns="117276" rIns="117276" bIns="117276" spcCol="1270"/>
          <a:lstStyle/>
          <a:p>
            <a:pPr algn="ctr" defTabSz="800100">
              <a:spcAft>
                <a:spcPts val="0"/>
              </a:spcAft>
              <a:defRPr/>
            </a:pPr>
            <a:r>
              <a:rPr lang="ru-RU" sz="1800" dirty="0">
                <a:latin typeface="Arial" pitchFamily="34" charset="0"/>
                <a:cs typeface="Arial" pitchFamily="34" charset="0"/>
              </a:rPr>
              <a:t>Международные стандарты</a:t>
            </a:r>
          </a:p>
        </p:txBody>
      </p:sp>
      <p:pic>
        <p:nvPicPr>
          <p:cNvPr id="23568" name="Picture 6" descr="iec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38963" y="5708650"/>
            <a:ext cx="5778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9" name="Picture 7" descr="iso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751763" y="5708650"/>
            <a:ext cx="57785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0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448300" y="2090738"/>
            <a:ext cx="461963" cy="54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Тройная стрелка влево/вправо/вверх 31"/>
          <p:cNvSpPr/>
          <p:nvPr/>
        </p:nvSpPr>
        <p:spPr>
          <a:xfrm rot="14004789">
            <a:off x="6084888" y="2071688"/>
            <a:ext cx="819150" cy="628650"/>
          </a:xfrm>
          <a:prstGeom prst="leftRightUpArrow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6570663" y="1446213"/>
            <a:ext cx="2295525" cy="915987"/>
          </a:xfrm>
          <a:custGeom>
            <a:avLst/>
            <a:gdLst>
              <a:gd name="connsiteX0" fmla="*/ 0 w 8326759"/>
              <a:gd name="connsiteY0" fmla="*/ 166259 h 997537"/>
              <a:gd name="connsiteX1" fmla="*/ 166259 w 8326759"/>
              <a:gd name="connsiteY1" fmla="*/ 0 h 997537"/>
              <a:gd name="connsiteX2" fmla="*/ 8160500 w 8326759"/>
              <a:gd name="connsiteY2" fmla="*/ 0 h 997537"/>
              <a:gd name="connsiteX3" fmla="*/ 8326759 w 8326759"/>
              <a:gd name="connsiteY3" fmla="*/ 166259 h 997537"/>
              <a:gd name="connsiteX4" fmla="*/ 8326759 w 8326759"/>
              <a:gd name="connsiteY4" fmla="*/ 831278 h 997537"/>
              <a:gd name="connsiteX5" fmla="*/ 8160500 w 8326759"/>
              <a:gd name="connsiteY5" fmla="*/ 997537 h 997537"/>
              <a:gd name="connsiteX6" fmla="*/ 166259 w 8326759"/>
              <a:gd name="connsiteY6" fmla="*/ 997537 h 997537"/>
              <a:gd name="connsiteX7" fmla="*/ 0 w 8326759"/>
              <a:gd name="connsiteY7" fmla="*/ 831278 h 997537"/>
              <a:gd name="connsiteX8" fmla="*/ 0 w 8326759"/>
              <a:gd name="connsiteY8" fmla="*/ 166259 h 997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26759" h="997537">
                <a:moveTo>
                  <a:pt x="0" y="166259"/>
                </a:moveTo>
                <a:cubicBezTo>
                  <a:pt x="0" y="74437"/>
                  <a:pt x="74437" y="0"/>
                  <a:pt x="166259" y="0"/>
                </a:cubicBezTo>
                <a:lnTo>
                  <a:pt x="8160500" y="0"/>
                </a:lnTo>
                <a:cubicBezTo>
                  <a:pt x="8252322" y="0"/>
                  <a:pt x="8326759" y="74437"/>
                  <a:pt x="8326759" y="166259"/>
                </a:cubicBezTo>
                <a:lnTo>
                  <a:pt x="8326759" y="831278"/>
                </a:lnTo>
                <a:cubicBezTo>
                  <a:pt x="8326759" y="923100"/>
                  <a:pt x="8252322" y="997537"/>
                  <a:pt x="8160500" y="997537"/>
                </a:cubicBezTo>
                <a:lnTo>
                  <a:pt x="166259" y="997537"/>
                </a:lnTo>
                <a:cubicBezTo>
                  <a:pt x="74437" y="997537"/>
                  <a:pt x="0" y="923100"/>
                  <a:pt x="0" y="831278"/>
                </a:cubicBezTo>
                <a:lnTo>
                  <a:pt x="0" y="166259"/>
                </a:lnTo>
                <a:close/>
              </a:path>
            </a:pathLst>
          </a:custGeom>
        </p:spPr>
        <p:style>
          <a:lnRef idx="1">
            <a:schemeClr val="accent2">
              <a:alpha val="90000"/>
              <a:hueOff val="0"/>
              <a:satOff val="0"/>
              <a:lumOff val="0"/>
              <a:alphaOff val="-26667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17276" tIns="117276" rIns="117276" bIns="117276" spcCol="1270" anchor="ctr"/>
          <a:lstStyle/>
          <a:p>
            <a:pPr algn="ctr" defTabSz="800100">
              <a:spcAft>
                <a:spcPts val="0"/>
              </a:spcAft>
              <a:defRPr/>
            </a:pPr>
            <a:r>
              <a:rPr lang="ru-RU" sz="1800" dirty="0">
                <a:latin typeface="Arial" pitchFamily="34" charset="0"/>
                <a:cs typeface="Arial" pitchFamily="34" charset="0"/>
              </a:rPr>
              <a:t>Международные договоры</a:t>
            </a:r>
            <a:br>
              <a:rPr lang="ru-RU" sz="1800" dirty="0">
                <a:latin typeface="Arial" pitchFamily="34" charset="0"/>
                <a:cs typeface="Arial" pitchFamily="34" charset="0"/>
              </a:rPr>
            </a:br>
            <a:r>
              <a:rPr lang="ru-RU" sz="1800" dirty="0">
                <a:latin typeface="Arial" pitchFamily="34" charset="0"/>
                <a:cs typeface="Arial" pitchFamily="34" charset="0"/>
              </a:rPr>
              <a:t>Соглашения ВТО</a:t>
            </a:r>
          </a:p>
        </p:txBody>
      </p:sp>
      <p:pic>
        <p:nvPicPr>
          <p:cNvPr id="23573" name="Picture 4" descr="http://im0-tub-ru.yandex.net/i?id=405785532-12-72&amp;n=2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241925" y="1330325"/>
            <a:ext cx="7858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74" name="Номер слайда 1"/>
          <p:cNvSpPr txBox="1">
            <a:spLocks/>
          </p:cNvSpPr>
          <p:nvPr/>
        </p:nvSpPr>
        <p:spPr bwMode="auto">
          <a:xfrm>
            <a:off x="8532813" y="6429375"/>
            <a:ext cx="4667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</a:pPr>
            <a:fld id="{FEB82CCB-AEB7-4D22-995D-045D048CB09C}" type="slidenum">
              <a:rPr lang="ru-RU">
                <a:solidFill>
                  <a:srgbClr val="898989"/>
                </a:solidFill>
              </a:rPr>
              <a:pPr algn="r">
                <a:spcBef>
                  <a:spcPct val="50000"/>
                </a:spcBef>
              </a:pPr>
              <a:t>9</a:t>
            </a:fld>
            <a:endParaRPr lang="ru-RU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Слайд 1 - &amp;quot;Название презентации&amp;quot;&quot;/&gt;&lt;property id=&quot;20307&quot; value=&quot;257&quot;/&gt;&lt;/object&gt;&lt;object type=&quot;3&quot; unique_id=&quot;10005&quot;&gt;&lt;property id=&quot;20148&quot; value=&quot;5&quot;/&gt;&lt;property id=&quot;20300&quot; value=&quot;Слайд 2 - &amp;quot;Оперативно-диспетчерское управление &amp;#x0D;&amp;#x0A;Единой энергетической системой России&amp;quot;&quot;/&gt;&lt;property id=&quot;20307&quot; value=&quot;273&quot;/&gt;&lt;/object&gt;&lt;object type=&quot;3&quot; unique_id=&quot;10006&quot;&gt;&lt;property id=&quot;20148&quot; value=&quot;5&quot;/&gt;&lt;property id=&quot;20300&quot; value=&quot;Слайд 3 - &amp;quot;Объект управления.&amp;#x0D;&amp;#x0A;Основные производственные показатели ЕЭС России&amp;quot;&quot;/&gt;&lt;property id=&quot;20307&quot; value=&quot;279&quot;/&gt;&lt;/object&gt;&lt;object type=&quot;3&quot; unique_id=&quot;10007&quot;&gt;&lt;property id=&quot;20148&quot; value=&quot;5&quot;/&gt;&lt;property id=&quot;20300&quot; value=&quot;Слайд 5 - &amp;quot;Системный оператор сегодня&amp;quot;&quot;/&gt;&lt;property id=&quot;20307&quot; value=&quot;276&quot;/&gt;&lt;/object&gt;&lt;object type=&quot;3&quot; unique_id=&quot;10008&quot;&gt;&lt;property id=&quot;20148&quot; value=&quot;5&quot;/&gt;&lt;property id=&quot;20300&quot; value=&quot;Слайд 7 - &amp;quot;Уровни полномочий Системного оператора&amp;quot;&quot;/&gt;&lt;property id=&quot;20307&quot; value=&quot;278&quot;/&gt;&lt;/object&gt;&lt;object type=&quot;3&quot; unique_id=&quot;10010&quot;&gt;&lt;property id=&quot;20148&quot; value=&quot;5&quot;/&gt;&lt;property id=&quot;20300&quot; value=&quot;Слайд 6 - &amp;quot;Основные функции Системного оператора&amp;quot;&quot;/&gt;&lt;property id=&quot;20307&quot; value=&quot;274&quot;/&gt;&lt;/object&gt;&lt;object type=&quot;3&quot; unique_id=&quot;11300&quot;&gt;&lt;property id=&quot;20148&quot; value=&quot;5&quot;/&gt;&lt;property id=&quot;20300&quot; value=&quot;Слайд 4 - &amp;quot;Достижение постсоветских исторических&amp;#x0D;&amp;#x0A;максимумов потребления мощности&amp;quot;&quot;/&gt;&lt;property id=&quot;20307&quot; value=&quot;285&quot;/&gt;&lt;/object&gt;&lt;object type=&quot;3&quot; unique_id=&quot;11364&quot;&gt;&lt;property id=&quot;20148&quot; value=&quot;5&quot;/&gt;&lt;property id=&quot;20300&quot; value=&quot;Слайд 8 - &amp;quot;Спасибо за внимание&amp;quot;&quot;/&gt;&lt;property id=&quot;20307&quot; value=&quot;287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10771</TotalTime>
  <Words>1848</Words>
  <Application>Microsoft Office PowerPoint</Application>
  <PresentationFormat>Экран (4:3)</PresentationFormat>
  <Paragraphs>330</Paragraphs>
  <Slides>23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Тема Office</vt:lpstr>
      <vt:lpstr>Диаграмма Microsoft Excel</vt:lpstr>
      <vt:lpstr>Основные направления развития  системы нормативно-технического обеспечения  в электроэнергетике</vt:lpstr>
      <vt:lpstr>Общие проблемы технического регулирования  в электроэнергетике</vt:lpstr>
      <vt:lpstr>Зарубежный опыт регламентации  технических требований к энергосистеме </vt:lpstr>
      <vt:lpstr>Зарубежный опыт организации  стандартизации в электроэнергетике</vt:lpstr>
      <vt:lpstr>Стандарты МЭК для Smart Grid</vt:lpstr>
      <vt:lpstr>Международное сотрудничество в области стандартизации Smart Grid</vt:lpstr>
      <vt:lpstr>Стандартизация Smart Grid в Европе</vt:lpstr>
      <vt:lpstr>Стандартизация Smart Grid в США</vt:lpstr>
      <vt:lpstr>Схема нормативно-технического обеспечения  в электроэнергетике России</vt:lpstr>
      <vt:lpstr>Развитие взаимодействия с ТК Росстандарта</vt:lpstr>
      <vt:lpstr>Презентация PowerPoint</vt:lpstr>
      <vt:lpstr>Презентация PowerPoint</vt:lpstr>
      <vt:lpstr>Презентация PowerPoint</vt:lpstr>
      <vt:lpstr>Техническое регулирование и стандартизация.  Почему нужен отдельный закон о стандартизации</vt:lpstr>
      <vt:lpstr>Концепция законопроекта  «О стандартизации в РФ»</vt:lpstr>
      <vt:lpstr>Структура ФЗ  «О стандартизации в РФ»</vt:lpstr>
      <vt:lpstr>Сфера действия федерального закона  «О стандартизации в РФ»</vt:lpstr>
      <vt:lpstr>Предложения по применению  ссылок  на  стандарты</vt:lpstr>
      <vt:lpstr>Выводы и предложения (1)</vt:lpstr>
      <vt:lpstr>Выводы и предложения (2)</vt:lpstr>
      <vt:lpstr>Выводы и предложения (3)</vt:lpstr>
      <vt:lpstr>Презентация PowerPoint</vt:lpstr>
      <vt:lpstr>БЛАГОДАРЮ ЗА ВНИМАНИЕ !</vt:lpstr>
    </vt:vector>
  </TitlesOfParts>
  <Company>ОАО "СО ЕЭС"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ОАО СО ЕЭС</dc:title>
  <dc:creator>ДОСиИ ОАО "СО ЕЭС"</dc:creator>
  <cp:lastModifiedBy>Федоров</cp:lastModifiedBy>
  <cp:revision>1064</cp:revision>
  <cp:lastPrinted>2013-05-28T06:06:59Z</cp:lastPrinted>
  <dcterms:created xsi:type="dcterms:W3CDTF">2006-09-14T10:04:19Z</dcterms:created>
  <dcterms:modified xsi:type="dcterms:W3CDTF">2013-10-29T06:44:26Z</dcterms:modified>
</cp:coreProperties>
</file>